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5" r:id="rId2"/>
    <p:sldId id="257" r:id="rId3"/>
    <p:sldId id="2147470929" r:id="rId4"/>
    <p:sldId id="268" r:id="rId5"/>
    <p:sldId id="2147470841" r:id="rId6"/>
    <p:sldId id="2147470842" r:id="rId7"/>
    <p:sldId id="271" r:id="rId8"/>
    <p:sldId id="2147470927" r:id="rId9"/>
    <p:sldId id="266" r:id="rId10"/>
    <p:sldId id="2147470930" r:id="rId11"/>
    <p:sldId id="2147470931" r:id="rId12"/>
    <p:sldId id="258" r:id="rId13"/>
    <p:sldId id="259" r:id="rId14"/>
    <p:sldId id="10269" r:id="rId15"/>
    <p:sldId id="267" r:id="rId16"/>
    <p:sldId id="260" r:id="rId17"/>
    <p:sldId id="2147470928" r:id="rId18"/>
    <p:sldId id="2147478892" r:id="rId19"/>
    <p:sldId id="262" r:id="rId20"/>
    <p:sldId id="214747889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2BD4"/>
    <a:srgbClr val="B9AAEE"/>
    <a:srgbClr val="190649"/>
    <a:srgbClr val="FAFAFA"/>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F3C655-0AF3-4FE2-8A95-8558641F9CFB}" v="761" dt="2022-11-17T19:35:11.8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5" autoAdjust="0"/>
    <p:restoredTop sz="94684" autoAdjust="0"/>
  </p:normalViewPr>
  <p:slideViewPr>
    <p:cSldViewPr snapToGrid="0">
      <p:cViewPr varScale="1">
        <p:scale>
          <a:sx n="148" d="100"/>
          <a:sy n="148" d="100"/>
        </p:scale>
        <p:origin x="108" y="10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oleObject" Target="https://microsoft.sharepoint.com/teams/DotnetWebsite/Shared%20Documents/TrafficReport/Aggregated%20traffic%20chart.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 of AppInsights exceptions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'[Aggregated traffic chart.xlsx]AppInsights Failures'!$C$1</c:f>
              <c:strCache>
                <c:ptCount val="1"/>
                <c:pt idx="0">
                  <c:v># of exceptions</c:v>
                </c:pt>
              </c:strCache>
            </c:strRef>
          </c:tx>
          <c:spPr>
            <a:ln w="34925" cap="rnd">
              <a:solidFill>
                <a:srgbClr val="512BD4"/>
              </a:solidFill>
              <a:round/>
            </a:ln>
            <a:effectLst>
              <a:outerShdw blurRad="57150" dist="19050" dir="5400000" algn="ctr" rotWithShape="0">
                <a:srgbClr val="000000">
                  <a:alpha val="63000"/>
                </a:srgbClr>
              </a:outerShdw>
            </a:effectLst>
          </c:spPr>
          <c:marker>
            <c:symbol val="none"/>
          </c:marker>
          <c:dLbls>
            <c:dLbl>
              <c:idx val="1"/>
              <c:layout>
                <c:manualLayout>
                  <c:x val="-1.6887462656296252E-2"/>
                  <c:y val="-6.606242307824512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F1B-4FBF-AF81-0AF681D5897B}"/>
                </c:ext>
              </c:extLst>
            </c:dLbl>
            <c:dLbl>
              <c:idx val="2"/>
              <c:layout>
                <c:manualLayout>
                  <c:x val="-1.9442769969223637E-2"/>
                  <c:y val="-0.10007874644937895"/>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F1B-4FBF-AF81-0AF681D5897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'[Aggregated traffic chart.xlsx]AppInsights Failures'!$A$22:$A$33</c:f>
              <c:numCache>
                <c:formatCode>mmm\-yy</c:formatCode>
                <c:ptCount val="12"/>
                <c:pt idx="0">
                  <c:v>44470</c:v>
                </c:pt>
                <c:pt idx="1">
                  <c:v>44501</c:v>
                </c:pt>
                <c:pt idx="2">
                  <c:v>44531</c:v>
                </c:pt>
                <c:pt idx="3">
                  <c:v>44562</c:v>
                </c:pt>
                <c:pt idx="4">
                  <c:v>44593</c:v>
                </c:pt>
                <c:pt idx="5">
                  <c:v>44621</c:v>
                </c:pt>
                <c:pt idx="6">
                  <c:v>44652</c:v>
                </c:pt>
                <c:pt idx="7">
                  <c:v>44682</c:v>
                </c:pt>
                <c:pt idx="8">
                  <c:v>44713</c:v>
                </c:pt>
                <c:pt idx="9">
                  <c:v>44743</c:v>
                </c:pt>
                <c:pt idx="10">
                  <c:v>44774</c:v>
                </c:pt>
                <c:pt idx="11">
                  <c:v>44805</c:v>
                </c:pt>
              </c:numCache>
            </c:numRef>
          </c:cat>
          <c:val>
            <c:numRef>
              <c:f>'[Aggregated traffic chart.xlsx]AppInsights Failures'!$C$22:$C$33</c:f>
              <c:numCache>
                <c:formatCode>#,##0.00,\K</c:formatCode>
                <c:ptCount val="12"/>
                <c:pt idx="0">
                  <c:v>6344</c:v>
                </c:pt>
                <c:pt idx="1">
                  <c:v>4732</c:v>
                </c:pt>
                <c:pt idx="2">
                  <c:v>1295</c:v>
                </c:pt>
                <c:pt idx="3">
                  <c:v>1675</c:v>
                </c:pt>
                <c:pt idx="4" formatCode="General">
                  <c:v>242</c:v>
                </c:pt>
                <c:pt idx="5">
                  <c:v>1526</c:v>
                </c:pt>
                <c:pt idx="6">
                  <c:v>1311</c:v>
                </c:pt>
                <c:pt idx="7" formatCode="General">
                  <c:v>687</c:v>
                </c:pt>
                <c:pt idx="8" formatCode="General">
                  <c:v>17</c:v>
                </c:pt>
                <c:pt idx="9" formatCode="General">
                  <c:v>196</c:v>
                </c:pt>
                <c:pt idx="10" formatCode="General">
                  <c:v>685</c:v>
                </c:pt>
                <c:pt idx="11" formatCode="General">
                  <c:v>342</c:v>
                </c:pt>
              </c:numCache>
            </c:numRef>
          </c:val>
          <c:smooth val="0"/>
          <c:extLst xmlns:c15="http://schemas.microsoft.com/office/drawing/2012/chart">
            <c:ext xmlns:c16="http://schemas.microsoft.com/office/drawing/2014/chart" uri="{C3380CC4-5D6E-409C-BE32-E72D297353CC}">
              <c16:uniqueId val="{00000000-DF1B-4FBF-AF81-0AF681D5897B}"/>
            </c:ext>
          </c:extLst>
        </c:ser>
        <c:dLbls>
          <c:dLblPos val="ctr"/>
          <c:showLegendKey val="0"/>
          <c:showVal val="1"/>
          <c:showCatName val="0"/>
          <c:showSerName val="0"/>
          <c:showPercent val="0"/>
          <c:showBubbleSize val="0"/>
        </c:dLbls>
        <c:smooth val="0"/>
        <c:axId val="972545359"/>
        <c:axId val="2027178863"/>
        <c:extLst/>
      </c:lineChart>
      <c:dateAx>
        <c:axId val="972545359"/>
        <c:scaling>
          <c:orientation val="minMax"/>
        </c:scaling>
        <c:delete val="0"/>
        <c:axPos val="b"/>
        <c:numFmt formatCode="mmm\-yy"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27178863"/>
        <c:crosses val="autoZero"/>
        <c:auto val="1"/>
        <c:lblOffset val="100"/>
        <c:baseTimeUnit val="months"/>
      </c:dateAx>
      <c:valAx>
        <c:axId val="2027178863"/>
        <c:scaling>
          <c:orientation val="minMax"/>
        </c:scaling>
        <c:delete val="0"/>
        <c:axPos val="l"/>
        <c:majorGridlines>
          <c:spPr>
            <a:ln w="9525" cap="flat" cmpd="sng" algn="ctr">
              <a:solidFill>
                <a:schemeClr val="tx1">
                  <a:lumMod val="15000"/>
                  <a:lumOff val="85000"/>
                </a:schemeClr>
              </a:solidFill>
              <a:round/>
            </a:ln>
            <a:effectLst/>
          </c:spPr>
        </c:majorGridlines>
        <c:numFmt formatCode="#,##0.00,\K"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72545359"/>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8CA607-0681-41BA-8A65-C7BE9AE9F50D}" type="doc">
      <dgm:prSet loTypeId="urn:microsoft.com/office/officeart/2018/5/layout/CenteredIconLabelDescriptionList" loCatId="icon" qsTypeId="urn:microsoft.com/office/officeart/2005/8/quickstyle/simple1" qsCatId="simple" csTypeId="urn:microsoft.com/office/officeart/2005/8/colors/colorful4" csCatId="colorful" phldr="1"/>
      <dgm:spPr/>
      <dgm:t>
        <a:bodyPr/>
        <a:lstStyle/>
        <a:p>
          <a:endParaRPr lang="en-US"/>
        </a:p>
      </dgm:t>
    </dgm:pt>
    <dgm:pt modelId="{5702E30B-DB0C-4156-B60E-DC356828EEE6}">
      <dgm:prSet/>
      <dgm:spPr/>
      <dgm:t>
        <a:bodyPr/>
        <a:lstStyle/>
        <a:p>
          <a:pPr>
            <a:lnSpc>
              <a:spcPct val="100000"/>
            </a:lnSpc>
            <a:defRPr b="1"/>
          </a:pPr>
          <a:r>
            <a:rPr lang="en-US" noProof="0">
              <a:solidFill>
                <a:schemeClr val="bg1"/>
              </a:solidFill>
            </a:rPr>
            <a:t>Main goals</a:t>
          </a:r>
        </a:p>
      </dgm:t>
    </dgm:pt>
    <dgm:pt modelId="{EFF1E303-A95E-4971-A39E-8CB894693003}" type="parTrans" cxnId="{C31CE970-C017-42D0-A16D-CEA75384A932}">
      <dgm:prSet/>
      <dgm:spPr/>
      <dgm:t>
        <a:bodyPr/>
        <a:lstStyle/>
        <a:p>
          <a:endParaRPr lang="en-US"/>
        </a:p>
      </dgm:t>
    </dgm:pt>
    <dgm:pt modelId="{75F40431-5056-40BA-9786-02D56935A4C5}" type="sibTrans" cxnId="{C31CE970-C017-42D0-A16D-CEA75384A932}">
      <dgm:prSet/>
      <dgm:spPr/>
      <dgm:t>
        <a:bodyPr/>
        <a:lstStyle/>
        <a:p>
          <a:endParaRPr lang="en-US"/>
        </a:p>
      </dgm:t>
    </dgm:pt>
    <dgm:pt modelId="{AFE2FC5C-3617-43C6-BBCB-FF19160A1FCC}">
      <dgm:prSet/>
      <dgm:spPr/>
      <dgm:t>
        <a:bodyPr/>
        <a:lstStyle/>
        <a:p>
          <a:pPr algn="l">
            <a:lnSpc>
              <a:spcPct val="100000"/>
            </a:lnSpc>
            <a:buFont typeface="Arial" panose="020B0604020202020204" pitchFamily="34" charset="0"/>
            <a:buChar char="•"/>
          </a:pPr>
          <a:r>
            <a:rPr lang="en-US" noProof="0">
              <a:solidFill>
                <a:schemeClr val="bg1"/>
              </a:solidFill>
            </a:rPr>
            <a:t>- Downloads</a:t>
          </a:r>
        </a:p>
      </dgm:t>
    </dgm:pt>
    <dgm:pt modelId="{C5D6B070-5EA1-4C6F-9B22-F78E7D26CC04}" type="parTrans" cxnId="{97B96282-03AD-4BE1-9CDA-5CF04330D27D}">
      <dgm:prSet/>
      <dgm:spPr/>
      <dgm:t>
        <a:bodyPr/>
        <a:lstStyle/>
        <a:p>
          <a:endParaRPr lang="en-US"/>
        </a:p>
      </dgm:t>
    </dgm:pt>
    <dgm:pt modelId="{65D8CB9B-BC9E-4FC4-8349-2B5569F4D5A8}" type="sibTrans" cxnId="{97B96282-03AD-4BE1-9CDA-5CF04330D27D}">
      <dgm:prSet/>
      <dgm:spPr/>
      <dgm:t>
        <a:bodyPr/>
        <a:lstStyle/>
        <a:p>
          <a:endParaRPr lang="en-US"/>
        </a:p>
      </dgm:t>
    </dgm:pt>
    <dgm:pt modelId="{982F3B79-C23F-43F2-A2E1-6AD21B761027}">
      <dgm:prSet/>
      <dgm:spPr/>
      <dgm:t>
        <a:bodyPr/>
        <a:lstStyle/>
        <a:p>
          <a:pPr algn="l">
            <a:lnSpc>
              <a:spcPct val="100000"/>
            </a:lnSpc>
            <a:buFont typeface="Arial" panose="020B0604020202020204" pitchFamily="34" charset="0"/>
            <a:buChar char="•"/>
          </a:pPr>
          <a:r>
            <a:rPr lang="en-US" noProof="0">
              <a:solidFill>
                <a:schemeClr val="bg1"/>
              </a:solidFill>
            </a:rPr>
            <a:t>- Entry point for new developers and decision makers</a:t>
          </a:r>
        </a:p>
      </dgm:t>
    </dgm:pt>
    <dgm:pt modelId="{13F86000-4179-475E-B8A5-DF75316E67FB}" type="parTrans" cxnId="{715573A6-0C10-4949-B940-BB01880131E6}">
      <dgm:prSet/>
      <dgm:spPr/>
      <dgm:t>
        <a:bodyPr/>
        <a:lstStyle/>
        <a:p>
          <a:endParaRPr lang="en-US"/>
        </a:p>
      </dgm:t>
    </dgm:pt>
    <dgm:pt modelId="{B9819EC3-466C-49C0-835B-CB1442BE0B27}" type="sibTrans" cxnId="{715573A6-0C10-4949-B940-BB01880131E6}">
      <dgm:prSet/>
      <dgm:spPr/>
      <dgm:t>
        <a:bodyPr/>
        <a:lstStyle/>
        <a:p>
          <a:endParaRPr lang="en-US"/>
        </a:p>
      </dgm:t>
    </dgm:pt>
    <dgm:pt modelId="{381D39D8-BDB5-42D2-BAD8-CEAA722782FC}">
      <dgm:prSet/>
      <dgm:spPr/>
      <dgm:t>
        <a:bodyPr/>
        <a:lstStyle/>
        <a:p>
          <a:pPr algn="l">
            <a:lnSpc>
              <a:spcPct val="100000"/>
            </a:lnSpc>
            <a:buFont typeface="Arial" panose="020B0604020202020204" pitchFamily="34" charset="0"/>
            <a:buChar char="•"/>
          </a:pPr>
          <a:r>
            <a:rPr lang="en-US" noProof="0">
              <a:solidFill>
                <a:schemeClr val="bg1"/>
              </a:solidFill>
            </a:rPr>
            <a:t>- Marketing</a:t>
          </a:r>
        </a:p>
      </dgm:t>
    </dgm:pt>
    <dgm:pt modelId="{A898C2E6-8FF4-43C5-9995-227608B119EA}" type="parTrans" cxnId="{9936C3A0-4538-4C06-AEDE-C6BC29EA8D98}">
      <dgm:prSet/>
      <dgm:spPr/>
      <dgm:t>
        <a:bodyPr/>
        <a:lstStyle/>
        <a:p>
          <a:endParaRPr lang="en-US"/>
        </a:p>
      </dgm:t>
    </dgm:pt>
    <dgm:pt modelId="{33009C96-DB7B-4F67-AAFF-7FD10A1BC23B}" type="sibTrans" cxnId="{9936C3A0-4538-4C06-AEDE-C6BC29EA8D98}">
      <dgm:prSet/>
      <dgm:spPr/>
      <dgm:t>
        <a:bodyPr/>
        <a:lstStyle/>
        <a:p>
          <a:endParaRPr lang="en-US"/>
        </a:p>
      </dgm:t>
    </dgm:pt>
    <dgm:pt modelId="{90784E5D-6688-4898-AD8A-1EF53CCA2E18}">
      <dgm:prSet/>
      <dgm:spPr/>
      <dgm:t>
        <a:bodyPr/>
        <a:lstStyle/>
        <a:p>
          <a:pPr>
            <a:lnSpc>
              <a:spcPct val="100000"/>
            </a:lnSpc>
            <a:defRPr b="1"/>
          </a:pPr>
          <a:r>
            <a:rPr lang="en-US" noProof="0">
              <a:solidFill>
                <a:schemeClr val="bg1"/>
              </a:solidFill>
            </a:rPr>
            <a:t>Technologies used</a:t>
          </a:r>
        </a:p>
      </dgm:t>
    </dgm:pt>
    <dgm:pt modelId="{1346D45E-7ACA-45F1-889B-AA92D2B07470}" type="parTrans" cxnId="{8BFE0E0C-6783-413E-8D77-E55E2522C517}">
      <dgm:prSet/>
      <dgm:spPr/>
      <dgm:t>
        <a:bodyPr/>
        <a:lstStyle/>
        <a:p>
          <a:endParaRPr lang="en-US"/>
        </a:p>
      </dgm:t>
    </dgm:pt>
    <dgm:pt modelId="{73D3564B-EF69-4829-A210-8BDECFF0A504}" type="sibTrans" cxnId="{8BFE0E0C-6783-413E-8D77-E55E2522C517}">
      <dgm:prSet/>
      <dgm:spPr/>
      <dgm:t>
        <a:bodyPr/>
        <a:lstStyle/>
        <a:p>
          <a:endParaRPr lang="en-US"/>
        </a:p>
      </dgm:t>
    </dgm:pt>
    <dgm:pt modelId="{0617E3B2-7598-4341-90DD-E771761D4411}">
      <dgm:prSet/>
      <dgm:spPr/>
      <dgm:t>
        <a:bodyPr/>
        <a:lstStyle/>
        <a:p>
          <a:pPr algn="l">
            <a:lnSpc>
              <a:spcPct val="100000"/>
            </a:lnSpc>
            <a:buFont typeface="Arial" panose="020B0604020202020204" pitchFamily="34" charset="0"/>
            <a:buNone/>
          </a:pPr>
          <a:r>
            <a:rPr lang="en-US" noProof="0">
              <a:solidFill>
                <a:schemeClr val="bg1"/>
              </a:solidFill>
            </a:rPr>
            <a:t>- ASP.NET Core Razor Pages</a:t>
          </a:r>
        </a:p>
        <a:p>
          <a:pPr algn="l">
            <a:lnSpc>
              <a:spcPct val="100000"/>
            </a:lnSpc>
            <a:buFont typeface="Arial" panose="020B0604020202020204" pitchFamily="34" charset="0"/>
            <a:buNone/>
          </a:pPr>
          <a:r>
            <a:rPr lang="en-US" noProof="0">
              <a:solidFill>
                <a:schemeClr val="bg1"/>
              </a:solidFill>
            </a:rPr>
            <a:t>- Blazor</a:t>
          </a:r>
        </a:p>
        <a:p>
          <a:pPr algn="l">
            <a:lnSpc>
              <a:spcPct val="100000"/>
            </a:lnSpc>
            <a:buFont typeface="Arial" panose="020B0604020202020204" pitchFamily="34" charset="0"/>
            <a:buNone/>
          </a:pPr>
          <a:r>
            <a:rPr lang="en-US" noProof="0">
              <a:solidFill>
                <a:schemeClr val="bg1"/>
              </a:solidFill>
            </a:rPr>
            <a:t>- React Components (legacy)</a:t>
          </a:r>
        </a:p>
        <a:p>
          <a:pPr algn="l">
            <a:lnSpc>
              <a:spcPct val="100000"/>
            </a:lnSpc>
            <a:buFont typeface="Arial" panose="020B0604020202020204" pitchFamily="34" charset="0"/>
            <a:buNone/>
          </a:pPr>
          <a:r>
            <a:rPr lang="en-US" noProof="0">
              <a:solidFill>
                <a:schemeClr val="bg1"/>
              </a:solidFill>
            </a:rPr>
            <a:t>- Azure Functions</a:t>
          </a:r>
        </a:p>
      </dgm:t>
    </dgm:pt>
    <dgm:pt modelId="{05799A3F-175F-45DD-84ED-B9CA8CA2901F}" type="parTrans" cxnId="{C97E3577-2F23-4078-A6D7-7DEE6060B385}">
      <dgm:prSet/>
      <dgm:spPr/>
      <dgm:t>
        <a:bodyPr/>
        <a:lstStyle/>
        <a:p>
          <a:endParaRPr lang="en-US"/>
        </a:p>
      </dgm:t>
    </dgm:pt>
    <dgm:pt modelId="{9F6C4892-8920-4EB7-828B-A0DB13E200C7}" type="sibTrans" cxnId="{C97E3577-2F23-4078-A6D7-7DEE6060B385}">
      <dgm:prSet/>
      <dgm:spPr/>
      <dgm:t>
        <a:bodyPr/>
        <a:lstStyle/>
        <a:p>
          <a:endParaRPr lang="en-US"/>
        </a:p>
      </dgm:t>
    </dgm:pt>
    <dgm:pt modelId="{7CFA3509-3161-42C8-BF58-41BAF49C8104}">
      <dgm:prSet/>
      <dgm:spPr/>
      <dgm:t>
        <a:bodyPr/>
        <a:lstStyle/>
        <a:p>
          <a:pPr>
            <a:lnSpc>
              <a:spcPct val="100000"/>
            </a:lnSpc>
            <a:defRPr b="1"/>
          </a:pPr>
          <a:r>
            <a:rPr lang="en-US" noProof="0">
              <a:solidFill>
                <a:schemeClr val="bg1"/>
              </a:solidFill>
            </a:rPr>
            <a:t>Azure App Services</a:t>
          </a:r>
        </a:p>
      </dgm:t>
    </dgm:pt>
    <dgm:pt modelId="{F7CBF1D4-E13F-4E6C-8D63-95D71A144F73}" type="parTrans" cxnId="{2A75F01A-9347-422C-B30E-F613B248CC57}">
      <dgm:prSet/>
      <dgm:spPr/>
      <dgm:t>
        <a:bodyPr/>
        <a:lstStyle/>
        <a:p>
          <a:endParaRPr lang="en-US"/>
        </a:p>
      </dgm:t>
    </dgm:pt>
    <dgm:pt modelId="{05158F59-859C-4756-997F-FB216FB069AD}" type="sibTrans" cxnId="{2A75F01A-9347-422C-B30E-F613B248CC57}">
      <dgm:prSet/>
      <dgm:spPr/>
      <dgm:t>
        <a:bodyPr/>
        <a:lstStyle/>
        <a:p>
          <a:endParaRPr lang="en-US"/>
        </a:p>
      </dgm:t>
    </dgm:pt>
    <dgm:pt modelId="{C2695609-2AAF-4E52-B256-3A2258FDB5A6}">
      <dgm:prSet/>
      <dgm:spPr/>
      <dgm:t>
        <a:bodyPr/>
        <a:lstStyle/>
        <a:p>
          <a:pPr>
            <a:lnSpc>
              <a:spcPct val="100000"/>
            </a:lnSpc>
          </a:pPr>
          <a:r>
            <a:rPr lang="en-US" noProof="0">
              <a:solidFill>
                <a:schemeClr val="bg1"/>
              </a:solidFill>
            </a:rPr>
            <a:t>Premium V2 Pricing Tier (P2v2) – 2 cores</a:t>
          </a:r>
        </a:p>
      </dgm:t>
    </dgm:pt>
    <dgm:pt modelId="{1D045EF0-6E09-4B99-A178-CF90ABE46A43}" type="parTrans" cxnId="{3AC56A39-762E-4FBC-A81E-C2EC1940AF0A}">
      <dgm:prSet/>
      <dgm:spPr/>
      <dgm:t>
        <a:bodyPr/>
        <a:lstStyle/>
        <a:p>
          <a:endParaRPr lang="en-US"/>
        </a:p>
      </dgm:t>
    </dgm:pt>
    <dgm:pt modelId="{0B8E2AF3-EC37-444B-8FC8-E15BFC498796}" type="sibTrans" cxnId="{3AC56A39-762E-4FBC-A81E-C2EC1940AF0A}">
      <dgm:prSet/>
      <dgm:spPr/>
      <dgm:t>
        <a:bodyPr/>
        <a:lstStyle/>
        <a:p>
          <a:endParaRPr lang="en-US"/>
        </a:p>
      </dgm:t>
    </dgm:pt>
    <dgm:pt modelId="{AEC14ECD-EAB9-4644-A18E-29EB13F117F2}">
      <dgm:prSet/>
      <dgm:spPr/>
      <dgm:t>
        <a:bodyPr/>
        <a:lstStyle/>
        <a:p>
          <a:pPr>
            <a:lnSpc>
              <a:spcPct val="100000"/>
            </a:lnSpc>
            <a:defRPr b="1"/>
          </a:pPr>
          <a:r>
            <a:rPr lang="en-US" noProof="0">
              <a:solidFill>
                <a:schemeClr val="bg1"/>
              </a:solidFill>
            </a:rPr>
            <a:t>Team</a:t>
          </a:r>
        </a:p>
      </dgm:t>
    </dgm:pt>
    <dgm:pt modelId="{2F7EE989-1C39-4121-8C78-5173BA59934A}" type="parTrans" cxnId="{B26969A4-F4DF-46D6-88B8-5F6C5C7B01C3}">
      <dgm:prSet/>
      <dgm:spPr/>
      <dgm:t>
        <a:bodyPr/>
        <a:lstStyle/>
        <a:p>
          <a:endParaRPr lang="en-US"/>
        </a:p>
      </dgm:t>
    </dgm:pt>
    <dgm:pt modelId="{EA64DC45-69E8-4C31-96A8-3BA1300B9633}" type="sibTrans" cxnId="{B26969A4-F4DF-46D6-88B8-5F6C5C7B01C3}">
      <dgm:prSet/>
      <dgm:spPr/>
      <dgm:t>
        <a:bodyPr/>
        <a:lstStyle/>
        <a:p>
          <a:endParaRPr lang="en-US"/>
        </a:p>
      </dgm:t>
    </dgm:pt>
    <dgm:pt modelId="{A4780517-8E67-4A98-9CD4-E5778C80D03C}">
      <dgm:prSet/>
      <dgm:spPr/>
      <dgm:t>
        <a:bodyPr/>
        <a:lstStyle/>
        <a:p>
          <a:pPr>
            <a:lnSpc>
              <a:spcPct val="100000"/>
            </a:lnSpc>
          </a:pPr>
          <a:r>
            <a:rPr lang="en-US" noProof="0">
              <a:solidFill>
                <a:schemeClr val="bg1"/>
              </a:solidFill>
            </a:rPr>
            <a:t>1 PM</a:t>
          </a:r>
        </a:p>
      </dgm:t>
    </dgm:pt>
    <dgm:pt modelId="{CD8F1B2F-48F4-40A5-8158-CCA0BE39B6BD}" type="parTrans" cxnId="{DD555924-AB57-44D4-8CF4-2C81829A6FE4}">
      <dgm:prSet/>
      <dgm:spPr/>
      <dgm:t>
        <a:bodyPr/>
        <a:lstStyle/>
        <a:p>
          <a:endParaRPr lang="en-US"/>
        </a:p>
      </dgm:t>
    </dgm:pt>
    <dgm:pt modelId="{ADE32747-711D-47A1-822A-9FAA68D3CB3D}" type="sibTrans" cxnId="{DD555924-AB57-44D4-8CF4-2C81829A6FE4}">
      <dgm:prSet/>
      <dgm:spPr/>
      <dgm:t>
        <a:bodyPr/>
        <a:lstStyle/>
        <a:p>
          <a:endParaRPr lang="en-US"/>
        </a:p>
      </dgm:t>
    </dgm:pt>
    <dgm:pt modelId="{C6008C91-9A0F-4B79-AB7F-75348610A6E6}">
      <dgm:prSet/>
      <dgm:spPr/>
      <dgm:t>
        <a:bodyPr/>
        <a:lstStyle/>
        <a:p>
          <a:pPr>
            <a:lnSpc>
              <a:spcPct val="100000"/>
            </a:lnSpc>
          </a:pPr>
          <a:r>
            <a:rPr lang="en-US" noProof="0">
              <a:solidFill>
                <a:schemeClr val="bg1"/>
              </a:solidFill>
            </a:rPr>
            <a:t>2 </a:t>
          </a:r>
          <a:r>
            <a:rPr lang="en-US" noProof="0" err="1">
              <a:solidFill>
                <a:schemeClr val="bg1"/>
              </a:solidFill>
            </a:rPr>
            <a:t>devs</a:t>
          </a:r>
          <a:endParaRPr lang="en-US" noProof="0">
            <a:solidFill>
              <a:schemeClr val="bg1"/>
            </a:solidFill>
          </a:endParaRPr>
        </a:p>
      </dgm:t>
    </dgm:pt>
    <dgm:pt modelId="{75E1A436-1648-4C0F-AE50-D41F8358F0D0}" type="parTrans" cxnId="{F6FA30B5-EB80-46ED-B8BA-359448FE4AE0}">
      <dgm:prSet/>
      <dgm:spPr/>
      <dgm:t>
        <a:bodyPr/>
        <a:lstStyle/>
        <a:p>
          <a:endParaRPr lang="en-US"/>
        </a:p>
      </dgm:t>
    </dgm:pt>
    <dgm:pt modelId="{087FAF3C-8D5F-45B5-9DDB-EC77EDC76EA1}" type="sibTrans" cxnId="{F6FA30B5-EB80-46ED-B8BA-359448FE4AE0}">
      <dgm:prSet/>
      <dgm:spPr/>
      <dgm:t>
        <a:bodyPr/>
        <a:lstStyle/>
        <a:p>
          <a:endParaRPr lang="en-US"/>
        </a:p>
      </dgm:t>
    </dgm:pt>
    <dgm:pt modelId="{A8AB1839-CB68-45B9-B7B8-67127973A139}">
      <dgm:prSet/>
      <dgm:spPr/>
      <dgm:t>
        <a:bodyPr/>
        <a:lstStyle/>
        <a:p>
          <a:pPr>
            <a:lnSpc>
              <a:spcPct val="100000"/>
            </a:lnSpc>
          </a:pPr>
          <a:r>
            <a:rPr lang="en-US" noProof="0">
              <a:solidFill>
                <a:schemeClr val="bg1"/>
              </a:solidFill>
            </a:rPr>
            <a:t>1 Analytics/SEO</a:t>
          </a:r>
        </a:p>
      </dgm:t>
    </dgm:pt>
    <dgm:pt modelId="{CBB590F4-4933-43E6-A857-4B6C03A1DEE1}" type="parTrans" cxnId="{B887497C-7315-48B9-8D73-B7A37FC60F8B}">
      <dgm:prSet/>
      <dgm:spPr/>
      <dgm:t>
        <a:bodyPr/>
        <a:lstStyle/>
        <a:p>
          <a:endParaRPr lang="en-US"/>
        </a:p>
      </dgm:t>
    </dgm:pt>
    <dgm:pt modelId="{A3208895-015E-4A2E-9207-5833B5986FB2}" type="sibTrans" cxnId="{B887497C-7315-48B9-8D73-B7A37FC60F8B}">
      <dgm:prSet/>
      <dgm:spPr/>
      <dgm:t>
        <a:bodyPr/>
        <a:lstStyle/>
        <a:p>
          <a:endParaRPr lang="en-US"/>
        </a:p>
      </dgm:t>
    </dgm:pt>
    <dgm:pt modelId="{F164B4BD-2828-4E56-AC5A-13A69E1C3B5D}" type="pres">
      <dgm:prSet presAssocID="{328CA607-0681-41BA-8A65-C7BE9AE9F50D}" presName="root" presStyleCnt="0">
        <dgm:presLayoutVars>
          <dgm:dir/>
          <dgm:resizeHandles val="exact"/>
        </dgm:presLayoutVars>
      </dgm:prSet>
      <dgm:spPr/>
    </dgm:pt>
    <dgm:pt modelId="{45434025-C5F6-4A07-BEE1-8A87A803DDF5}" type="pres">
      <dgm:prSet presAssocID="{5702E30B-DB0C-4156-B60E-DC356828EEE6}" presName="compNode" presStyleCnt="0"/>
      <dgm:spPr/>
    </dgm:pt>
    <dgm:pt modelId="{9A2E4770-71C8-4E8B-8081-E4C7E85A0675}" type="pres">
      <dgm:prSet presAssocID="{5702E30B-DB0C-4156-B60E-DC356828EEE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ullseye"/>
        </a:ext>
      </dgm:extLst>
    </dgm:pt>
    <dgm:pt modelId="{24B313F0-DC85-4D1F-9B52-BED9E6BDF616}" type="pres">
      <dgm:prSet presAssocID="{5702E30B-DB0C-4156-B60E-DC356828EEE6}" presName="iconSpace" presStyleCnt="0"/>
      <dgm:spPr/>
    </dgm:pt>
    <dgm:pt modelId="{1457F5A3-468F-4AD0-9994-F16750C0AAA2}" type="pres">
      <dgm:prSet presAssocID="{5702E30B-DB0C-4156-B60E-DC356828EEE6}" presName="parTx" presStyleLbl="revTx" presStyleIdx="0" presStyleCnt="8">
        <dgm:presLayoutVars>
          <dgm:chMax val="0"/>
          <dgm:chPref val="0"/>
        </dgm:presLayoutVars>
      </dgm:prSet>
      <dgm:spPr/>
    </dgm:pt>
    <dgm:pt modelId="{605D42D5-F45B-4679-878B-472325883202}" type="pres">
      <dgm:prSet presAssocID="{5702E30B-DB0C-4156-B60E-DC356828EEE6}" presName="txSpace" presStyleCnt="0"/>
      <dgm:spPr/>
    </dgm:pt>
    <dgm:pt modelId="{38FCC0AF-1A8F-41AE-8C58-F24D4D44A012}" type="pres">
      <dgm:prSet presAssocID="{5702E30B-DB0C-4156-B60E-DC356828EEE6}" presName="desTx" presStyleLbl="revTx" presStyleIdx="1" presStyleCnt="8">
        <dgm:presLayoutVars/>
      </dgm:prSet>
      <dgm:spPr/>
    </dgm:pt>
    <dgm:pt modelId="{425766A0-5862-4C1C-B5E2-1F12DF262D37}" type="pres">
      <dgm:prSet presAssocID="{75F40431-5056-40BA-9786-02D56935A4C5}" presName="sibTrans" presStyleCnt="0"/>
      <dgm:spPr/>
    </dgm:pt>
    <dgm:pt modelId="{C7BA9E1D-10D8-4FFC-AF6B-986CA28D9132}" type="pres">
      <dgm:prSet presAssocID="{90784E5D-6688-4898-AD8A-1EF53CCA2E18}" presName="compNode" presStyleCnt="0"/>
      <dgm:spPr/>
    </dgm:pt>
    <dgm:pt modelId="{A6D22678-FC06-4739-835F-C12A1CE2D0A5}" type="pres">
      <dgm:prSet presAssocID="{90784E5D-6688-4898-AD8A-1EF53CCA2E18}"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Earth globe: Americas with solid fill"/>
        </a:ext>
      </dgm:extLst>
    </dgm:pt>
    <dgm:pt modelId="{6E0A3B13-94D7-4EEA-8296-21A12B8BD538}" type="pres">
      <dgm:prSet presAssocID="{90784E5D-6688-4898-AD8A-1EF53CCA2E18}" presName="iconSpace" presStyleCnt="0"/>
      <dgm:spPr/>
    </dgm:pt>
    <dgm:pt modelId="{D2E5DC16-A982-46E7-BC43-DE78B66F76C9}" type="pres">
      <dgm:prSet presAssocID="{90784E5D-6688-4898-AD8A-1EF53CCA2E18}" presName="parTx" presStyleLbl="revTx" presStyleIdx="2" presStyleCnt="8">
        <dgm:presLayoutVars>
          <dgm:chMax val="0"/>
          <dgm:chPref val="0"/>
        </dgm:presLayoutVars>
      </dgm:prSet>
      <dgm:spPr/>
    </dgm:pt>
    <dgm:pt modelId="{927E16BC-46F7-4C23-A6E1-A994910DB2E6}" type="pres">
      <dgm:prSet presAssocID="{90784E5D-6688-4898-AD8A-1EF53CCA2E18}" presName="txSpace" presStyleCnt="0"/>
      <dgm:spPr/>
    </dgm:pt>
    <dgm:pt modelId="{991F3247-2590-436B-9642-A197AFB8D074}" type="pres">
      <dgm:prSet presAssocID="{90784E5D-6688-4898-AD8A-1EF53CCA2E18}" presName="desTx" presStyleLbl="revTx" presStyleIdx="3" presStyleCnt="8">
        <dgm:presLayoutVars/>
      </dgm:prSet>
      <dgm:spPr/>
    </dgm:pt>
    <dgm:pt modelId="{6A092BAB-DD7B-419E-B29C-C1744CA91CFE}" type="pres">
      <dgm:prSet presAssocID="{73D3564B-EF69-4829-A210-8BDECFF0A504}" presName="sibTrans" presStyleCnt="0"/>
      <dgm:spPr/>
    </dgm:pt>
    <dgm:pt modelId="{04A555A9-0506-43E9-921A-FC5F62DF537A}" type="pres">
      <dgm:prSet presAssocID="{7CFA3509-3161-42C8-BF58-41BAF49C8104}" presName="compNode" presStyleCnt="0"/>
      <dgm:spPr/>
    </dgm:pt>
    <dgm:pt modelId="{54C83EA7-BB0B-4FE4-A6B3-101BC1FABB80}" type="pres">
      <dgm:prSet presAssocID="{7CFA3509-3161-42C8-BF58-41BAF49C810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loud"/>
        </a:ext>
      </dgm:extLst>
    </dgm:pt>
    <dgm:pt modelId="{6525EEA7-4A96-4BE9-84EE-7A865A47E92D}" type="pres">
      <dgm:prSet presAssocID="{7CFA3509-3161-42C8-BF58-41BAF49C8104}" presName="iconSpace" presStyleCnt="0"/>
      <dgm:spPr/>
    </dgm:pt>
    <dgm:pt modelId="{50F73A66-2857-46A7-80B2-29402EA4F66E}" type="pres">
      <dgm:prSet presAssocID="{7CFA3509-3161-42C8-BF58-41BAF49C8104}" presName="parTx" presStyleLbl="revTx" presStyleIdx="4" presStyleCnt="8">
        <dgm:presLayoutVars>
          <dgm:chMax val="0"/>
          <dgm:chPref val="0"/>
        </dgm:presLayoutVars>
      </dgm:prSet>
      <dgm:spPr/>
    </dgm:pt>
    <dgm:pt modelId="{FBACECB6-E92C-4881-86F3-6544B6560D75}" type="pres">
      <dgm:prSet presAssocID="{7CFA3509-3161-42C8-BF58-41BAF49C8104}" presName="txSpace" presStyleCnt="0"/>
      <dgm:spPr/>
    </dgm:pt>
    <dgm:pt modelId="{87CBA4EB-F8AF-4E22-9EAE-8EDFCFED49B5}" type="pres">
      <dgm:prSet presAssocID="{7CFA3509-3161-42C8-BF58-41BAF49C8104}" presName="desTx" presStyleLbl="revTx" presStyleIdx="5" presStyleCnt="8">
        <dgm:presLayoutVars/>
      </dgm:prSet>
      <dgm:spPr/>
    </dgm:pt>
    <dgm:pt modelId="{2B3B8C78-72A0-4E95-AF19-BD47D07C878E}" type="pres">
      <dgm:prSet presAssocID="{05158F59-859C-4756-997F-FB216FB069AD}" presName="sibTrans" presStyleCnt="0"/>
      <dgm:spPr/>
    </dgm:pt>
    <dgm:pt modelId="{BBC43D48-4C3E-4F0E-8033-D2ED0FA33268}" type="pres">
      <dgm:prSet presAssocID="{AEC14ECD-EAB9-4644-A18E-29EB13F117F2}" presName="compNode" presStyleCnt="0"/>
      <dgm:spPr/>
    </dgm:pt>
    <dgm:pt modelId="{194378FB-4836-44D5-A811-70513E0F68B7}" type="pres">
      <dgm:prSet presAssocID="{AEC14ECD-EAB9-4644-A18E-29EB13F117F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Users"/>
        </a:ext>
      </dgm:extLst>
    </dgm:pt>
    <dgm:pt modelId="{BFFDA6FA-2675-45AD-AF05-9BB3B05AF28B}" type="pres">
      <dgm:prSet presAssocID="{AEC14ECD-EAB9-4644-A18E-29EB13F117F2}" presName="iconSpace" presStyleCnt="0"/>
      <dgm:spPr/>
    </dgm:pt>
    <dgm:pt modelId="{F9091CF9-9974-4E14-845A-BEE8B116908E}" type="pres">
      <dgm:prSet presAssocID="{AEC14ECD-EAB9-4644-A18E-29EB13F117F2}" presName="parTx" presStyleLbl="revTx" presStyleIdx="6" presStyleCnt="8">
        <dgm:presLayoutVars>
          <dgm:chMax val="0"/>
          <dgm:chPref val="0"/>
        </dgm:presLayoutVars>
      </dgm:prSet>
      <dgm:spPr/>
    </dgm:pt>
    <dgm:pt modelId="{119B8A2F-273F-433B-90B6-908CB50CACB8}" type="pres">
      <dgm:prSet presAssocID="{AEC14ECD-EAB9-4644-A18E-29EB13F117F2}" presName="txSpace" presStyleCnt="0"/>
      <dgm:spPr/>
    </dgm:pt>
    <dgm:pt modelId="{17EF59B9-648D-454B-80D2-3B919A7AF84D}" type="pres">
      <dgm:prSet presAssocID="{AEC14ECD-EAB9-4644-A18E-29EB13F117F2}" presName="desTx" presStyleLbl="revTx" presStyleIdx="7" presStyleCnt="8">
        <dgm:presLayoutVars/>
      </dgm:prSet>
      <dgm:spPr/>
    </dgm:pt>
  </dgm:ptLst>
  <dgm:cxnLst>
    <dgm:cxn modelId="{8BFE0E0C-6783-413E-8D77-E55E2522C517}" srcId="{328CA607-0681-41BA-8A65-C7BE9AE9F50D}" destId="{90784E5D-6688-4898-AD8A-1EF53CCA2E18}" srcOrd="1" destOrd="0" parTransId="{1346D45E-7ACA-45F1-889B-AA92D2B07470}" sibTransId="{73D3564B-EF69-4829-A210-8BDECFF0A504}"/>
    <dgm:cxn modelId="{2A75F01A-9347-422C-B30E-F613B248CC57}" srcId="{328CA607-0681-41BA-8A65-C7BE9AE9F50D}" destId="{7CFA3509-3161-42C8-BF58-41BAF49C8104}" srcOrd="2" destOrd="0" parTransId="{F7CBF1D4-E13F-4E6C-8D63-95D71A144F73}" sibTransId="{05158F59-859C-4756-997F-FB216FB069AD}"/>
    <dgm:cxn modelId="{DD555924-AB57-44D4-8CF4-2C81829A6FE4}" srcId="{AEC14ECD-EAB9-4644-A18E-29EB13F117F2}" destId="{A4780517-8E67-4A98-9CD4-E5778C80D03C}" srcOrd="0" destOrd="0" parTransId="{CD8F1B2F-48F4-40A5-8158-CCA0BE39B6BD}" sibTransId="{ADE32747-711D-47A1-822A-9FAA68D3CB3D}"/>
    <dgm:cxn modelId="{3AC56A39-762E-4FBC-A81E-C2EC1940AF0A}" srcId="{7CFA3509-3161-42C8-BF58-41BAF49C8104}" destId="{C2695609-2AAF-4E52-B256-3A2258FDB5A6}" srcOrd="0" destOrd="0" parTransId="{1D045EF0-6E09-4B99-A178-CF90ABE46A43}" sibTransId="{0B8E2AF3-EC37-444B-8FC8-E15BFC498796}"/>
    <dgm:cxn modelId="{1B14655C-0936-42D5-B45C-4996F8D03F2A}" type="presOf" srcId="{982F3B79-C23F-43F2-A2E1-6AD21B761027}" destId="{38FCC0AF-1A8F-41AE-8C58-F24D4D44A012}" srcOrd="0" destOrd="1" presId="urn:microsoft.com/office/officeart/2018/5/layout/CenteredIconLabelDescriptionList"/>
    <dgm:cxn modelId="{5CB9A36A-A62C-479D-B86F-C78A8DC4141F}" type="presOf" srcId="{A4780517-8E67-4A98-9CD4-E5778C80D03C}" destId="{17EF59B9-648D-454B-80D2-3B919A7AF84D}" srcOrd="0" destOrd="0" presId="urn:microsoft.com/office/officeart/2018/5/layout/CenteredIconLabelDescriptionList"/>
    <dgm:cxn modelId="{C31CE970-C017-42D0-A16D-CEA75384A932}" srcId="{328CA607-0681-41BA-8A65-C7BE9AE9F50D}" destId="{5702E30B-DB0C-4156-B60E-DC356828EEE6}" srcOrd="0" destOrd="0" parTransId="{EFF1E303-A95E-4971-A39E-8CB894693003}" sibTransId="{75F40431-5056-40BA-9786-02D56935A4C5}"/>
    <dgm:cxn modelId="{E164AE54-824C-445A-B3A3-C6C2B8E23091}" type="presOf" srcId="{381D39D8-BDB5-42D2-BAD8-CEAA722782FC}" destId="{38FCC0AF-1A8F-41AE-8C58-F24D4D44A012}" srcOrd="0" destOrd="2" presId="urn:microsoft.com/office/officeart/2018/5/layout/CenteredIconLabelDescriptionList"/>
    <dgm:cxn modelId="{D0839955-A110-4036-A3A4-4694C8852046}" type="presOf" srcId="{0617E3B2-7598-4341-90DD-E771761D4411}" destId="{991F3247-2590-436B-9642-A197AFB8D074}" srcOrd="0" destOrd="0" presId="urn:microsoft.com/office/officeart/2018/5/layout/CenteredIconLabelDescriptionList"/>
    <dgm:cxn modelId="{C97E3577-2F23-4078-A6D7-7DEE6060B385}" srcId="{90784E5D-6688-4898-AD8A-1EF53CCA2E18}" destId="{0617E3B2-7598-4341-90DD-E771761D4411}" srcOrd="0" destOrd="0" parTransId="{05799A3F-175F-45DD-84ED-B9CA8CA2901F}" sibTransId="{9F6C4892-8920-4EB7-828B-A0DB13E200C7}"/>
    <dgm:cxn modelId="{B887497C-7315-48B9-8D73-B7A37FC60F8B}" srcId="{AEC14ECD-EAB9-4644-A18E-29EB13F117F2}" destId="{A8AB1839-CB68-45B9-B7B8-67127973A139}" srcOrd="2" destOrd="0" parTransId="{CBB590F4-4933-43E6-A857-4B6C03A1DEE1}" sibTransId="{A3208895-015E-4A2E-9207-5833B5986FB2}"/>
    <dgm:cxn modelId="{97B96282-03AD-4BE1-9CDA-5CF04330D27D}" srcId="{5702E30B-DB0C-4156-B60E-DC356828EEE6}" destId="{AFE2FC5C-3617-43C6-BBCB-FF19160A1FCC}" srcOrd="0" destOrd="0" parTransId="{C5D6B070-5EA1-4C6F-9B22-F78E7D26CC04}" sibTransId="{65D8CB9B-BC9E-4FC4-8349-2B5569F4D5A8}"/>
    <dgm:cxn modelId="{FD84B689-62A0-4339-8A33-096DC1905E19}" type="presOf" srcId="{C6008C91-9A0F-4B79-AB7F-75348610A6E6}" destId="{17EF59B9-648D-454B-80D2-3B919A7AF84D}" srcOrd="0" destOrd="1" presId="urn:microsoft.com/office/officeart/2018/5/layout/CenteredIconLabelDescriptionList"/>
    <dgm:cxn modelId="{B87D4B92-0F0A-42D6-8B25-6AB3D7D0680F}" type="presOf" srcId="{AEC14ECD-EAB9-4644-A18E-29EB13F117F2}" destId="{F9091CF9-9974-4E14-845A-BEE8B116908E}" srcOrd="0" destOrd="0" presId="urn:microsoft.com/office/officeart/2018/5/layout/CenteredIconLabelDescriptionList"/>
    <dgm:cxn modelId="{502E5892-94FB-4EB8-9D43-E254DF4EE931}" type="presOf" srcId="{90784E5D-6688-4898-AD8A-1EF53CCA2E18}" destId="{D2E5DC16-A982-46E7-BC43-DE78B66F76C9}" srcOrd="0" destOrd="0" presId="urn:microsoft.com/office/officeart/2018/5/layout/CenteredIconLabelDescriptionList"/>
    <dgm:cxn modelId="{8579EB94-8DEF-4163-9EB5-DB6C9C04E625}" type="presOf" srcId="{328CA607-0681-41BA-8A65-C7BE9AE9F50D}" destId="{F164B4BD-2828-4E56-AC5A-13A69E1C3B5D}" srcOrd="0" destOrd="0" presId="urn:microsoft.com/office/officeart/2018/5/layout/CenteredIconLabelDescriptionList"/>
    <dgm:cxn modelId="{5C1558A0-93C5-48D0-83BD-4F1A366289E2}" type="presOf" srcId="{7CFA3509-3161-42C8-BF58-41BAF49C8104}" destId="{50F73A66-2857-46A7-80B2-29402EA4F66E}" srcOrd="0" destOrd="0" presId="urn:microsoft.com/office/officeart/2018/5/layout/CenteredIconLabelDescriptionList"/>
    <dgm:cxn modelId="{9936C3A0-4538-4C06-AEDE-C6BC29EA8D98}" srcId="{5702E30B-DB0C-4156-B60E-DC356828EEE6}" destId="{381D39D8-BDB5-42D2-BAD8-CEAA722782FC}" srcOrd="2" destOrd="0" parTransId="{A898C2E6-8FF4-43C5-9995-227608B119EA}" sibTransId="{33009C96-DB7B-4F67-AAFF-7FD10A1BC23B}"/>
    <dgm:cxn modelId="{B26969A4-F4DF-46D6-88B8-5F6C5C7B01C3}" srcId="{328CA607-0681-41BA-8A65-C7BE9AE9F50D}" destId="{AEC14ECD-EAB9-4644-A18E-29EB13F117F2}" srcOrd="3" destOrd="0" parTransId="{2F7EE989-1C39-4121-8C78-5173BA59934A}" sibTransId="{EA64DC45-69E8-4C31-96A8-3BA1300B9633}"/>
    <dgm:cxn modelId="{715573A6-0C10-4949-B940-BB01880131E6}" srcId="{5702E30B-DB0C-4156-B60E-DC356828EEE6}" destId="{982F3B79-C23F-43F2-A2E1-6AD21B761027}" srcOrd="1" destOrd="0" parTransId="{13F86000-4179-475E-B8A5-DF75316E67FB}" sibTransId="{B9819EC3-466C-49C0-835B-CB1442BE0B27}"/>
    <dgm:cxn modelId="{F6FA30B5-EB80-46ED-B8BA-359448FE4AE0}" srcId="{AEC14ECD-EAB9-4644-A18E-29EB13F117F2}" destId="{C6008C91-9A0F-4B79-AB7F-75348610A6E6}" srcOrd="1" destOrd="0" parTransId="{75E1A436-1648-4C0F-AE50-D41F8358F0D0}" sibTransId="{087FAF3C-8D5F-45B5-9DDB-EC77EDC76EA1}"/>
    <dgm:cxn modelId="{009FCCD6-FA1A-4B98-B5BE-CCF1FF9652B9}" type="presOf" srcId="{A8AB1839-CB68-45B9-B7B8-67127973A139}" destId="{17EF59B9-648D-454B-80D2-3B919A7AF84D}" srcOrd="0" destOrd="2" presId="urn:microsoft.com/office/officeart/2018/5/layout/CenteredIconLabelDescriptionList"/>
    <dgm:cxn modelId="{7106BDDD-BAB7-4CED-8298-3061A2107667}" type="presOf" srcId="{5702E30B-DB0C-4156-B60E-DC356828EEE6}" destId="{1457F5A3-468F-4AD0-9994-F16750C0AAA2}" srcOrd="0" destOrd="0" presId="urn:microsoft.com/office/officeart/2018/5/layout/CenteredIconLabelDescriptionList"/>
    <dgm:cxn modelId="{4F08C9E7-6AC9-4FEC-93E6-DBC79A480659}" type="presOf" srcId="{C2695609-2AAF-4E52-B256-3A2258FDB5A6}" destId="{87CBA4EB-F8AF-4E22-9EAE-8EDFCFED49B5}" srcOrd="0" destOrd="0" presId="urn:microsoft.com/office/officeart/2018/5/layout/CenteredIconLabelDescriptionList"/>
    <dgm:cxn modelId="{0D0E35FC-FE16-4A7A-9DF3-14B5C42467A0}" type="presOf" srcId="{AFE2FC5C-3617-43C6-BBCB-FF19160A1FCC}" destId="{38FCC0AF-1A8F-41AE-8C58-F24D4D44A012}" srcOrd="0" destOrd="0" presId="urn:microsoft.com/office/officeart/2018/5/layout/CenteredIconLabelDescriptionList"/>
    <dgm:cxn modelId="{19FB65C8-F4D5-4960-BC6A-2FDE0CCFC74F}" type="presParOf" srcId="{F164B4BD-2828-4E56-AC5A-13A69E1C3B5D}" destId="{45434025-C5F6-4A07-BEE1-8A87A803DDF5}" srcOrd="0" destOrd="0" presId="urn:microsoft.com/office/officeart/2018/5/layout/CenteredIconLabelDescriptionList"/>
    <dgm:cxn modelId="{5E523039-86C4-435D-B022-F9645A7ED9E7}" type="presParOf" srcId="{45434025-C5F6-4A07-BEE1-8A87A803DDF5}" destId="{9A2E4770-71C8-4E8B-8081-E4C7E85A0675}" srcOrd="0" destOrd="0" presId="urn:microsoft.com/office/officeart/2018/5/layout/CenteredIconLabelDescriptionList"/>
    <dgm:cxn modelId="{D28FCA12-FA1F-4118-8474-1638540F88ED}" type="presParOf" srcId="{45434025-C5F6-4A07-BEE1-8A87A803DDF5}" destId="{24B313F0-DC85-4D1F-9B52-BED9E6BDF616}" srcOrd="1" destOrd="0" presId="urn:microsoft.com/office/officeart/2018/5/layout/CenteredIconLabelDescriptionList"/>
    <dgm:cxn modelId="{55FFA3DE-5C45-46F7-8A7D-1C01BE27561A}" type="presParOf" srcId="{45434025-C5F6-4A07-BEE1-8A87A803DDF5}" destId="{1457F5A3-468F-4AD0-9994-F16750C0AAA2}" srcOrd="2" destOrd="0" presId="urn:microsoft.com/office/officeart/2018/5/layout/CenteredIconLabelDescriptionList"/>
    <dgm:cxn modelId="{FC009A29-4C5D-4670-A336-7F6FF77DC3A9}" type="presParOf" srcId="{45434025-C5F6-4A07-BEE1-8A87A803DDF5}" destId="{605D42D5-F45B-4679-878B-472325883202}" srcOrd="3" destOrd="0" presId="urn:microsoft.com/office/officeart/2018/5/layout/CenteredIconLabelDescriptionList"/>
    <dgm:cxn modelId="{AB4EC825-EE12-4931-B15B-2EBDDE5AFE8D}" type="presParOf" srcId="{45434025-C5F6-4A07-BEE1-8A87A803DDF5}" destId="{38FCC0AF-1A8F-41AE-8C58-F24D4D44A012}" srcOrd="4" destOrd="0" presId="urn:microsoft.com/office/officeart/2018/5/layout/CenteredIconLabelDescriptionList"/>
    <dgm:cxn modelId="{AAFE69BF-F409-417E-B00B-5A318D956CD1}" type="presParOf" srcId="{F164B4BD-2828-4E56-AC5A-13A69E1C3B5D}" destId="{425766A0-5862-4C1C-B5E2-1F12DF262D37}" srcOrd="1" destOrd="0" presId="urn:microsoft.com/office/officeart/2018/5/layout/CenteredIconLabelDescriptionList"/>
    <dgm:cxn modelId="{90B72AD9-3EF0-4D02-ADBB-7CD1C3C85CE1}" type="presParOf" srcId="{F164B4BD-2828-4E56-AC5A-13A69E1C3B5D}" destId="{C7BA9E1D-10D8-4FFC-AF6B-986CA28D9132}" srcOrd="2" destOrd="0" presId="urn:microsoft.com/office/officeart/2018/5/layout/CenteredIconLabelDescriptionList"/>
    <dgm:cxn modelId="{DE8F1538-DE8F-4946-9FC5-48B9B0BFF56D}" type="presParOf" srcId="{C7BA9E1D-10D8-4FFC-AF6B-986CA28D9132}" destId="{A6D22678-FC06-4739-835F-C12A1CE2D0A5}" srcOrd="0" destOrd="0" presId="urn:microsoft.com/office/officeart/2018/5/layout/CenteredIconLabelDescriptionList"/>
    <dgm:cxn modelId="{535F7EF1-9E96-4F5E-A932-63CC41E22056}" type="presParOf" srcId="{C7BA9E1D-10D8-4FFC-AF6B-986CA28D9132}" destId="{6E0A3B13-94D7-4EEA-8296-21A12B8BD538}" srcOrd="1" destOrd="0" presId="urn:microsoft.com/office/officeart/2018/5/layout/CenteredIconLabelDescriptionList"/>
    <dgm:cxn modelId="{CF1AC9F2-D61D-454B-83D4-6F6CA242C706}" type="presParOf" srcId="{C7BA9E1D-10D8-4FFC-AF6B-986CA28D9132}" destId="{D2E5DC16-A982-46E7-BC43-DE78B66F76C9}" srcOrd="2" destOrd="0" presId="urn:microsoft.com/office/officeart/2018/5/layout/CenteredIconLabelDescriptionList"/>
    <dgm:cxn modelId="{4A9EF905-E0FE-431B-B67A-6AA92224C674}" type="presParOf" srcId="{C7BA9E1D-10D8-4FFC-AF6B-986CA28D9132}" destId="{927E16BC-46F7-4C23-A6E1-A994910DB2E6}" srcOrd="3" destOrd="0" presId="urn:microsoft.com/office/officeart/2018/5/layout/CenteredIconLabelDescriptionList"/>
    <dgm:cxn modelId="{947B108C-990E-4EAC-8DFC-74BD33556DB0}" type="presParOf" srcId="{C7BA9E1D-10D8-4FFC-AF6B-986CA28D9132}" destId="{991F3247-2590-436B-9642-A197AFB8D074}" srcOrd="4" destOrd="0" presId="urn:microsoft.com/office/officeart/2018/5/layout/CenteredIconLabelDescriptionList"/>
    <dgm:cxn modelId="{AD341B0B-170B-4308-9137-04733BAB1A03}" type="presParOf" srcId="{F164B4BD-2828-4E56-AC5A-13A69E1C3B5D}" destId="{6A092BAB-DD7B-419E-B29C-C1744CA91CFE}" srcOrd="3" destOrd="0" presId="urn:microsoft.com/office/officeart/2018/5/layout/CenteredIconLabelDescriptionList"/>
    <dgm:cxn modelId="{E7F98823-C722-42A3-85FB-0D5FA505ADF1}" type="presParOf" srcId="{F164B4BD-2828-4E56-AC5A-13A69E1C3B5D}" destId="{04A555A9-0506-43E9-921A-FC5F62DF537A}" srcOrd="4" destOrd="0" presId="urn:microsoft.com/office/officeart/2018/5/layout/CenteredIconLabelDescriptionList"/>
    <dgm:cxn modelId="{27B76740-C852-4C18-80FA-8BE5E3213E8A}" type="presParOf" srcId="{04A555A9-0506-43E9-921A-FC5F62DF537A}" destId="{54C83EA7-BB0B-4FE4-A6B3-101BC1FABB80}" srcOrd="0" destOrd="0" presId="urn:microsoft.com/office/officeart/2018/5/layout/CenteredIconLabelDescriptionList"/>
    <dgm:cxn modelId="{338E409A-CED6-4807-A8C8-FDEE69384B27}" type="presParOf" srcId="{04A555A9-0506-43E9-921A-FC5F62DF537A}" destId="{6525EEA7-4A96-4BE9-84EE-7A865A47E92D}" srcOrd="1" destOrd="0" presId="urn:microsoft.com/office/officeart/2018/5/layout/CenteredIconLabelDescriptionList"/>
    <dgm:cxn modelId="{176FEF43-0B1D-45EC-80A9-5FFC74A79A87}" type="presParOf" srcId="{04A555A9-0506-43E9-921A-FC5F62DF537A}" destId="{50F73A66-2857-46A7-80B2-29402EA4F66E}" srcOrd="2" destOrd="0" presId="urn:microsoft.com/office/officeart/2018/5/layout/CenteredIconLabelDescriptionList"/>
    <dgm:cxn modelId="{AB4A2184-507B-459C-BDE8-E756C130C1E3}" type="presParOf" srcId="{04A555A9-0506-43E9-921A-FC5F62DF537A}" destId="{FBACECB6-E92C-4881-86F3-6544B6560D75}" srcOrd="3" destOrd="0" presId="urn:microsoft.com/office/officeart/2018/5/layout/CenteredIconLabelDescriptionList"/>
    <dgm:cxn modelId="{9BE38E64-E98F-48EB-ABCB-65561FE85A40}" type="presParOf" srcId="{04A555A9-0506-43E9-921A-FC5F62DF537A}" destId="{87CBA4EB-F8AF-4E22-9EAE-8EDFCFED49B5}" srcOrd="4" destOrd="0" presId="urn:microsoft.com/office/officeart/2018/5/layout/CenteredIconLabelDescriptionList"/>
    <dgm:cxn modelId="{5A4453AA-D755-462E-99A7-579121065072}" type="presParOf" srcId="{F164B4BD-2828-4E56-AC5A-13A69E1C3B5D}" destId="{2B3B8C78-72A0-4E95-AF19-BD47D07C878E}" srcOrd="5" destOrd="0" presId="urn:microsoft.com/office/officeart/2018/5/layout/CenteredIconLabelDescriptionList"/>
    <dgm:cxn modelId="{A4350116-A50F-4E25-9015-EE7BC284D3DC}" type="presParOf" srcId="{F164B4BD-2828-4E56-AC5A-13A69E1C3B5D}" destId="{BBC43D48-4C3E-4F0E-8033-D2ED0FA33268}" srcOrd="6" destOrd="0" presId="urn:microsoft.com/office/officeart/2018/5/layout/CenteredIconLabelDescriptionList"/>
    <dgm:cxn modelId="{7B6D9065-1B87-4B17-BD36-B1CEE753653E}" type="presParOf" srcId="{BBC43D48-4C3E-4F0E-8033-D2ED0FA33268}" destId="{194378FB-4836-44D5-A811-70513E0F68B7}" srcOrd="0" destOrd="0" presId="urn:microsoft.com/office/officeart/2018/5/layout/CenteredIconLabelDescriptionList"/>
    <dgm:cxn modelId="{1222DD83-50E9-488C-8ABF-7C18E272008C}" type="presParOf" srcId="{BBC43D48-4C3E-4F0E-8033-D2ED0FA33268}" destId="{BFFDA6FA-2675-45AD-AF05-9BB3B05AF28B}" srcOrd="1" destOrd="0" presId="urn:microsoft.com/office/officeart/2018/5/layout/CenteredIconLabelDescriptionList"/>
    <dgm:cxn modelId="{66A0FB67-B776-4E6C-9975-9C13E9139A75}" type="presParOf" srcId="{BBC43D48-4C3E-4F0E-8033-D2ED0FA33268}" destId="{F9091CF9-9974-4E14-845A-BEE8B116908E}" srcOrd="2" destOrd="0" presId="urn:microsoft.com/office/officeart/2018/5/layout/CenteredIconLabelDescriptionList"/>
    <dgm:cxn modelId="{FF881232-2CFA-4568-8525-E11D3968C376}" type="presParOf" srcId="{BBC43D48-4C3E-4F0E-8033-D2ED0FA33268}" destId="{119B8A2F-273F-433B-90B6-908CB50CACB8}" srcOrd="3" destOrd="0" presId="urn:microsoft.com/office/officeart/2018/5/layout/CenteredIconLabelDescriptionList"/>
    <dgm:cxn modelId="{0E687C9A-28A9-4CD5-9EB5-1771AFAC3120}" type="presParOf" srcId="{BBC43D48-4C3E-4F0E-8033-D2ED0FA33268}" destId="{17EF59B9-648D-454B-80D2-3B919A7AF84D}"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2E4770-71C8-4E8B-8081-E4C7E85A0675}">
      <dsp:nvSpPr>
        <dsp:cNvPr id="0" name=""/>
        <dsp:cNvSpPr/>
      </dsp:nvSpPr>
      <dsp:spPr>
        <a:xfrm>
          <a:off x="743069" y="762938"/>
          <a:ext cx="789960" cy="7899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57F5A3-468F-4AD0-9994-F16750C0AAA2}">
      <dsp:nvSpPr>
        <dsp:cNvPr id="0" name=""/>
        <dsp:cNvSpPr/>
      </dsp:nvSpPr>
      <dsp:spPr>
        <a:xfrm>
          <a:off x="9534" y="1673660"/>
          <a:ext cx="2257031" cy="338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kern="1200" noProof="0">
              <a:solidFill>
                <a:schemeClr val="bg1"/>
              </a:solidFill>
            </a:rPr>
            <a:t>Main goals</a:t>
          </a:r>
        </a:p>
      </dsp:txBody>
      <dsp:txXfrm>
        <a:off x="9534" y="1673660"/>
        <a:ext cx="2257031" cy="338554"/>
      </dsp:txXfrm>
    </dsp:sp>
    <dsp:sp modelId="{38FCC0AF-1A8F-41AE-8C58-F24D4D44A012}">
      <dsp:nvSpPr>
        <dsp:cNvPr id="0" name=""/>
        <dsp:cNvSpPr/>
      </dsp:nvSpPr>
      <dsp:spPr>
        <a:xfrm>
          <a:off x="9534" y="2068382"/>
          <a:ext cx="2257031" cy="1502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Downloads</a:t>
          </a:r>
        </a:p>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Entry point for new developers and decision makers</a:t>
          </a:r>
        </a:p>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Marketing</a:t>
          </a:r>
        </a:p>
      </dsp:txBody>
      <dsp:txXfrm>
        <a:off x="9534" y="2068382"/>
        <a:ext cx="2257031" cy="1502934"/>
      </dsp:txXfrm>
    </dsp:sp>
    <dsp:sp modelId="{A6D22678-FC06-4739-835F-C12A1CE2D0A5}">
      <dsp:nvSpPr>
        <dsp:cNvPr id="0" name=""/>
        <dsp:cNvSpPr/>
      </dsp:nvSpPr>
      <dsp:spPr>
        <a:xfrm>
          <a:off x="3395081" y="762938"/>
          <a:ext cx="789960" cy="7899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E5DC16-A982-46E7-BC43-DE78B66F76C9}">
      <dsp:nvSpPr>
        <dsp:cNvPr id="0" name=""/>
        <dsp:cNvSpPr/>
      </dsp:nvSpPr>
      <dsp:spPr>
        <a:xfrm>
          <a:off x="2661546" y="1673660"/>
          <a:ext cx="2257031" cy="338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kern="1200" noProof="0">
              <a:solidFill>
                <a:schemeClr val="bg1"/>
              </a:solidFill>
            </a:rPr>
            <a:t>Technologies used</a:t>
          </a:r>
        </a:p>
      </dsp:txBody>
      <dsp:txXfrm>
        <a:off x="2661546" y="1673660"/>
        <a:ext cx="2257031" cy="338554"/>
      </dsp:txXfrm>
    </dsp:sp>
    <dsp:sp modelId="{991F3247-2590-436B-9642-A197AFB8D074}">
      <dsp:nvSpPr>
        <dsp:cNvPr id="0" name=""/>
        <dsp:cNvSpPr/>
      </dsp:nvSpPr>
      <dsp:spPr>
        <a:xfrm>
          <a:off x="2661546" y="2068382"/>
          <a:ext cx="2257031" cy="1502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ASP.NET Core Razor Pages</a:t>
          </a:r>
        </a:p>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Blazor</a:t>
          </a:r>
        </a:p>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React Components (legacy)</a:t>
          </a:r>
        </a:p>
        <a:p>
          <a:pPr marL="0" lvl="0" indent="0" algn="l" defTabSz="711200">
            <a:lnSpc>
              <a:spcPct val="100000"/>
            </a:lnSpc>
            <a:spcBef>
              <a:spcPct val="0"/>
            </a:spcBef>
            <a:spcAft>
              <a:spcPct val="35000"/>
            </a:spcAft>
            <a:buFont typeface="Arial" panose="020B0604020202020204" pitchFamily="34" charset="0"/>
            <a:buNone/>
          </a:pPr>
          <a:r>
            <a:rPr lang="en-US" sz="1600" kern="1200" noProof="0">
              <a:solidFill>
                <a:schemeClr val="bg1"/>
              </a:solidFill>
            </a:rPr>
            <a:t>- Azure Functions</a:t>
          </a:r>
        </a:p>
      </dsp:txBody>
      <dsp:txXfrm>
        <a:off x="2661546" y="2068382"/>
        <a:ext cx="2257031" cy="1502934"/>
      </dsp:txXfrm>
    </dsp:sp>
    <dsp:sp modelId="{54C83EA7-BB0B-4FE4-A6B3-101BC1FABB80}">
      <dsp:nvSpPr>
        <dsp:cNvPr id="0" name=""/>
        <dsp:cNvSpPr/>
      </dsp:nvSpPr>
      <dsp:spPr>
        <a:xfrm>
          <a:off x="6047093" y="762938"/>
          <a:ext cx="789960" cy="7899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F73A66-2857-46A7-80B2-29402EA4F66E}">
      <dsp:nvSpPr>
        <dsp:cNvPr id="0" name=""/>
        <dsp:cNvSpPr/>
      </dsp:nvSpPr>
      <dsp:spPr>
        <a:xfrm>
          <a:off x="5313558" y="1673660"/>
          <a:ext cx="2257031" cy="338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kern="1200" noProof="0">
              <a:solidFill>
                <a:schemeClr val="bg1"/>
              </a:solidFill>
            </a:rPr>
            <a:t>Azure App Services</a:t>
          </a:r>
        </a:p>
      </dsp:txBody>
      <dsp:txXfrm>
        <a:off x="5313558" y="1673660"/>
        <a:ext cx="2257031" cy="338554"/>
      </dsp:txXfrm>
    </dsp:sp>
    <dsp:sp modelId="{87CBA4EB-F8AF-4E22-9EAE-8EDFCFED49B5}">
      <dsp:nvSpPr>
        <dsp:cNvPr id="0" name=""/>
        <dsp:cNvSpPr/>
      </dsp:nvSpPr>
      <dsp:spPr>
        <a:xfrm>
          <a:off x="5313558" y="2068382"/>
          <a:ext cx="2257031" cy="1502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noProof="0">
              <a:solidFill>
                <a:schemeClr val="bg1"/>
              </a:solidFill>
            </a:rPr>
            <a:t>Premium V2 Pricing Tier (P2v2) – 2 cores</a:t>
          </a:r>
        </a:p>
      </dsp:txBody>
      <dsp:txXfrm>
        <a:off x="5313558" y="2068382"/>
        <a:ext cx="2257031" cy="1502934"/>
      </dsp:txXfrm>
    </dsp:sp>
    <dsp:sp modelId="{194378FB-4836-44D5-A811-70513E0F68B7}">
      <dsp:nvSpPr>
        <dsp:cNvPr id="0" name=""/>
        <dsp:cNvSpPr/>
      </dsp:nvSpPr>
      <dsp:spPr>
        <a:xfrm>
          <a:off x="8699105" y="762938"/>
          <a:ext cx="789960" cy="78996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091CF9-9974-4E14-845A-BEE8B116908E}">
      <dsp:nvSpPr>
        <dsp:cNvPr id="0" name=""/>
        <dsp:cNvSpPr/>
      </dsp:nvSpPr>
      <dsp:spPr>
        <a:xfrm>
          <a:off x="7965569" y="1673660"/>
          <a:ext cx="2257031" cy="338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kern="1200" noProof="0">
              <a:solidFill>
                <a:schemeClr val="bg1"/>
              </a:solidFill>
            </a:rPr>
            <a:t>Team</a:t>
          </a:r>
        </a:p>
      </dsp:txBody>
      <dsp:txXfrm>
        <a:off x="7965569" y="1673660"/>
        <a:ext cx="2257031" cy="338554"/>
      </dsp:txXfrm>
    </dsp:sp>
    <dsp:sp modelId="{17EF59B9-648D-454B-80D2-3B919A7AF84D}">
      <dsp:nvSpPr>
        <dsp:cNvPr id="0" name=""/>
        <dsp:cNvSpPr/>
      </dsp:nvSpPr>
      <dsp:spPr>
        <a:xfrm>
          <a:off x="7965569" y="2068382"/>
          <a:ext cx="2257031" cy="1502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noProof="0">
              <a:solidFill>
                <a:schemeClr val="bg1"/>
              </a:solidFill>
            </a:rPr>
            <a:t>1 PM</a:t>
          </a:r>
        </a:p>
        <a:p>
          <a:pPr marL="0" lvl="0" indent="0" algn="ctr" defTabSz="711200">
            <a:lnSpc>
              <a:spcPct val="100000"/>
            </a:lnSpc>
            <a:spcBef>
              <a:spcPct val="0"/>
            </a:spcBef>
            <a:spcAft>
              <a:spcPct val="35000"/>
            </a:spcAft>
            <a:buNone/>
          </a:pPr>
          <a:r>
            <a:rPr lang="en-US" sz="1600" kern="1200" noProof="0">
              <a:solidFill>
                <a:schemeClr val="bg1"/>
              </a:solidFill>
            </a:rPr>
            <a:t>2 </a:t>
          </a:r>
          <a:r>
            <a:rPr lang="en-US" sz="1600" kern="1200" noProof="0" err="1">
              <a:solidFill>
                <a:schemeClr val="bg1"/>
              </a:solidFill>
            </a:rPr>
            <a:t>devs</a:t>
          </a:r>
          <a:endParaRPr lang="en-US" sz="1600" kern="1200" noProof="0">
            <a:solidFill>
              <a:schemeClr val="bg1"/>
            </a:solidFill>
          </a:endParaRPr>
        </a:p>
        <a:p>
          <a:pPr marL="0" lvl="0" indent="0" algn="ctr" defTabSz="711200">
            <a:lnSpc>
              <a:spcPct val="100000"/>
            </a:lnSpc>
            <a:spcBef>
              <a:spcPct val="0"/>
            </a:spcBef>
            <a:spcAft>
              <a:spcPct val="35000"/>
            </a:spcAft>
            <a:buNone/>
          </a:pPr>
          <a:r>
            <a:rPr lang="en-US" sz="1600" kern="1200" noProof="0">
              <a:solidFill>
                <a:schemeClr val="bg1"/>
              </a:solidFill>
            </a:rPr>
            <a:t>1 Analytics/SEO</a:t>
          </a:r>
        </a:p>
      </dsp:txBody>
      <dsp:txXfrm>
        <a:off x="7965569" y="2068382"/>
        <a:ext cx="2257031" cy="1502934"/>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png>
</file>

<file path=ppt/media/image41.svg>
</file>

<file path=ppt/media/image42.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104EC0-8771-401E-95C3-3AAADDE17A5F}" type="datetimeFigureOut">
              <a:rPr lang="en-US" smtClean="0"/>
              <a:t>11/17/2022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0FC5FF-E3A9-4EEA-A766-9720EBD2FE4B}" type="slidenum">
              <a:rPr lang="en-US" smtClean="0"/>
              <a:t>‹#›</a:t>
            </a:fld>
            <a:endParaRPr lang="en-US"/>
          </a:p>
        </p:txBody>
      </p:sp>
    </p:spTree>
    <p:extLst>
      <p:ext uri="{BB962C8B-B14F-4D97-AF65-F5344CB8AC3E}">
        <p14:creationId xmlns:p14="http://schemas.microsoft.com/office/powerpoint/2010/main" val="1978036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dotnet/website/pull/191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github.com/dotnet/website/pull/1911"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0FC5FF-E3A9-4EEA-A766-9720EBD2FE4B}" type="slidenum">
              <a:rPr lang="en-US" smtClean="0"/>
              <a:t>2</a:t>
            </a:fld>
            <a:endParaRPr lang="en-US"/>
          </a:p>
        </p:txBody>
      </p:sp>
    </p:spTree>
    <p:extLst>
      <p:ext uri="{BB962C8B-B14F-4D97-AF65-F5344CB8AC3E}">
        <p14:creationId xmlns:p14="http://schemas.microsoft.com/office/powerpoint/2010/main" val="21461817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Blazor front end</a:t>
            </a:r>
          </a:p>
          <a:p>
            <a:r>
              <a:rPr lang="en-US" dirty="0">
                <a:ea typeface="Calibri"/>
                <a:cs typeface="Calibri"/>
              </a:rPr>
              <a:t>Azure Function</a:t>
            </a:r>
          </a:p>
        </p:txBody>
      </p:sp>
      <p:sp>
        <p:nvSpPr>
          <p:cNvPr id="4" name="Slide Number Placeholder 3"/>
          <p:cNvSpPr>
            <a:spLocks noGrp="1"/>
          </p:cNvSpPr>
          <p:nvPr>
            <p:ph type="sldNum" sz="quarter" idx="5"/>
          </p:nvPr>
        </p:nvSpPr>
        <p:spPr/>
        <p:txBody>
          <a:bodyPr/>
          <a:lstStyle/>
          <a:p>
            <a:fld id="{720FC5FF-E3A9-4EEA-A766-9720EBD2FE4B}" type="slidenum">
              <a:rPr lang="en-US" smtClean="0"/>
              <a:t>13</a:t>
            </a:fld>
            <a:endParaRPr lang="en-US"/>
          </a:p>
        </p:txBody>
      </p:sp>
    </p:spTree>
    <p:extLst>
      <p:ext uri="{BB962C8B-B14F-4D97-AF65-F5344CB8AC3E}">
        <p14:creationId xmlns:p14="http://schemas.microsoft.com/office/powerpoint/2010/main" val="4164754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1FD6B6-75DC-4095-9FD2-68A595B28C07}" type="slidenum">
              <a:rPr lang="en-US" smtClean="0"/>
              <a:t>14</a:t>
            </a:fld>
            <a:endParaRPr lang="en-US"/>
          </a:p>
        </p:txBody>
      </p:sp>
    </p:spTree>
    <p:extLst>
      <p:ext uri="{BB962C8B-B14F-4D97-AF65-F5344CB8AC3E}">
        <p14:creationId xmlns:p14="http://schemas.microsoft.com/office/powerpoint/2010/main" val="1390511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 – the first part is to create a backend for the website that automatically updates a schedule. Looks at multiple YouTube playlist as the source of truth which updates if it is schedule, live, or finished, but also we read from multiple </a:t>
            </a:r>
            <a:r>
              <a:rPr lang="en-US" dirty="0" err="1"/>
              <a:t>json</a:t>
            </a:r>
            <a:r>
              <a:rPr lang="en-US" dirty="0"/>
              <a:t> files for shows and events that don’t have playlists or aren’t on YouTube. Also, this enables us to limit our YouTube API usage.</a:t>
            </a:r>
          </a:p>
          <a:p>
            <a:endParaRPr lang="en-US" dirty="0"/>
          </a:p>
          <a:p>
            <a:r>
              <a:rPr lang="en-US" dirty="0"/>
              <a:t>Once this was live, we could create a web app that would pull this data and display it. Instead of creating another backend, we already had all of the logic to read/write from the azure search from the schedule updater so we created a serverless backend for the website.</a:t>
            </a:r>
          </a:p>
        </p:txBody>
      </p:sp>
      <p:sp>
        <p:nvSpPr>
          <p:cNvPr id="4" name="Slide Number Placeholder 3"/>
          <p:cNvSpPr>
            <a:spLocks noGrp="1"/>
          </p:cNvSpPr>
          <p:nvPr>
            <p:ph type="sldNum" sz="quarter" idx="5"/>
          </p:nvPr>
        </p:nvSpPr>
        <p:spPr/>
        <p:txBody>
          <a:bodyPr/>
          <a:lstStyle/>
          <a:p>
            <a:fld id="{721FD6B6-75DC-4095-9FD2-68A595B28C07}" type="slidenum">
              <a:rPr lang="en-US" smtClean="0"/>
              <a:t>15</a:t>
            </a:fld>
            <a:endParaRPr lang="en-US"/>
          </a:p>
        </p:txBody>
      </p:sp>
    </p:spTree>
    <p:extLst>
      <p:ext uri="{BB962C8B-B14F-4D97-AF65-F5344CB8AC3E}">
        <p14:creationId xmlns:p14="http://schemas.microsoft.com/office/powerpoint/2010/main" val="1330901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720FC5FF-E3A9-4EEA-A766-9720EBD2FE4B}" type="slidenum">
              <a:rPr lang="en-US" smtClean="0"/>
              <a:t>16</a:t>
            </a:fld>
            <a:endParaRPr lang="en-US"/>
          </a:p>
        </p:txBody>
      </p:sp>
    </p:spTree>
    <p:extLst>
      <p:ext uri="{BB962C8B-B14F-4D97-AF65-F5344CB8AC3E}">
        <p14:creationId xmlns:p14="http://schemas.microsoft.com/office/powerpoint/2010/main" val="3609342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Advantages of PO files over .</a:t>
            </a:r>
            <a:r>
              <a:rPr lang="en-US" dirty="0" err="1"/>
              <a:t>resx</a:t>
            </a:r>
            <a:r>
              <a:rPr lang="en-US" dirty="0"/>
              <a:t> files:</a:t>
            </a:r>
            <a:br>
              <a:rPr lang="en-US" dirty="0"/>
            </a:br>
            <a:r>
              <a:rPr lang="en-US" dirty="0"/>
              <a:t>Support pluralization.</a:t>
            </a:r>
          </a:p>
          <a:p>
            <a:r>
              <a:rPr lang="en-US" dirty="0"/>
              <a:t>Aren't compiled so specialized tooling and build steps aren't required.</a:t>
            </a:r>
          </a:p>
          <a:p>
            <a:r>
              <a:rPr lang="en-US" dirty="0"/>
              <a:t>Work well with collaborative online editing tools.</a:t>
            </a:r>
          </a:p>
          <a:p>
            <a:r>
              <a:rPr lang="en-US" dirty="0"/>
              <a:t>Easy to read/parse.</a:t>
            </a:r>
          </a:p>
          <a:p>
            <a:br>
              <a:rPr lang="en-US" dirty="0"/>
            </a:br>
            <a:r>
              <a:rPr lang="en-US" dirty="0"/>
              <a:t>Open-source projects can leverage </a:t>
            </a:r>
            <a:r>
              <a:rPr lang="en-US" dirty="0" err="1"/>
              <a:t>crowdin</a:t>
            </a:r>
            <a:endParaRPr lang="en-US" dirty="0"/>
          </a:p>
        </p:txBody>
      </p:sp>
      <p:sp>
        <p:nvSpPr>
          <p:cNvPr id="4" name="Slide Number Placeholder 3"/>
          <p:cNvSpPr>
            <a:spLocks noGrp="1"/>
          </p:cNvSpPr>
          <p:nvPr>
            <p:ph type="sldNum" sz="quarter" idx="5"/>
          </p:nvPr>
        </p:nvSpPr>
        <p:spPr/>
        <p:txBody>
          <a:bodyPr/>
          <a:lstStyle/>
          <a:p>
            <a:fld id="{720FC5FF-E3A9-4EEA-A766-9720EBD2FE4B}" type="slidenum">
              <a:rPr lang="en-US" smtClean="0"/>
              <a:t>17</a:t>
            </a:fld>
            <a:endParaRPr lang="en-US"/>
          </a:p>
        </p:txBody>
      </p:sp>
    </p:spTree>
    <p:extLst>
      <p:ext uri="{BB962C8B-B14F-4D97-AF65-F5344CB8AC3E}">
        <p14:creationId xmlns:p14="http://schemas.microsoft.com/office/powerpoint/2010/main" val="3809047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Arial" panose="020B0604020202020204" pitchFamily="34" charset="0"/>
              </a:rPr>
              <a:t>Let me </a:t>
            </a:r>
            <a:r>
              <a:rPr lang="en-US" sz="1800" b="1">
                <a:effectLst/>
                <a:latin typeface="Calibri" panose="020F0502020204030204" pitchFamily="34" charset="0"/>
                <a:ea typeface="Calibri" panose="020F0502020204030204" pitchFamily="34" charset="0"/>
                <a:cs typeface="Arial" panose="020B0604020202020204" pitchFamily="34" charset="0"/>
              </a:rPr>
              <a:t>close</a:t>
            </a:r>
            <a:r>
              <a:rPr lang="en-US" sz="1800">
                <a:effectLst/>
                <a:latin typeface="Calibri" panose="020F0502020204030204" pitchFamily="34" charset="0"/>
                <a:ea typeface="Calibri" panose="020F0502020204030204" pitchFamily="34" charset="0"/>
                <a:cs typeface="Arial" panose="020B0604020202020204" pitchFamily="34" charset="0"/>
              </a:rPr>
              <a:t> this </a:t>
            </a:r>
            <a:r>
              <a:rPr lang="en-US" sz="1800" b="1">
                <a:effectLst/>
                <a:latin typeface="Calibri" panose="020F0502020204030204" pitchFamily="34" charset="0"/>
                <a:ea typeface="Calibri" panose="020F0502020204030204" pitchFamily="34" charset="0"/>
                <a:cs typeface="Arial" panose="020B0604020202020204" pitchFamily="34" charset="0"/>
              </a:rPr>
              <a:t>morning</a:t>
            </a:r>
            <a:r>
              <a:rPr lang="en-US" sz="1800">
                <a:effectLst/>
                <a:latin typeface="Calibri" panose="020F0502020204030204" pitchFamily="34" charset="0"/>
                <a:ea typeface="Calibri" panose="020F0502020204030204" pitchFamily="34" charset="0"/>
                <a:cs typeface="Arial" panose="020B0604020202020204" pitchFamily="34" charset="0"/>
              </a:rPr>
              <a:t> by </a:t>
            </a:r>
            <a:r>
              <a:rPr lang="en-US" sz="1800" b="1">
                <a:effectLst/>
                <a:latin typeface="Calibri" panose="020F0502020204030204" pitchFamily="34" charset="0"/>
                <a:ea typeface="Calibri" panose="020F0502020204030204" pitchFamily="34" charset="0"/>
                <a:cs typeface="Arial" panose="020B0604020202020204" pitchFamily="34" charset="0"/>
              </a:rPr>
              <a:t>thanking</a:t>
            </a:r>
            <a:r>
              <a:rPr lang="en-US" sz="1800">
                <a:effectLst/>
                <a:latin typeface="Calibri" panose="020F0502020204030204" pitchFamily="34" charset="0"/>
                <a:ea typeface="Calibri" panose="020F0502020204030204" pitchFamily="34" charset="0"/>
                <a:cs typeface="Arial" panose="020B0604020202020204" pitchFamily="34" charset="0"/>
              </a:rPr>
              <a:t> </a:t>
            </a:r>
            <a:r>
              <a:rPr lang="en-US" sz="1800" b="1">
                <a:effectLst/>
                <a:latin typeface="Calibri" panose="020F0502020204030204" pitchFamily="34" charset="0"/>
                <a:ea typeface="Calibri" panose="020F0502020204030204" pitchFamily="34" charset="0"/>
                <a:cs typeface="Arial" panose="020B0604020202020204" pitchFamily="34" charset="0"/>
              </a:rPr>
              <a:t>each and every one </a:t>
            </a:r>
            <a:r>
              <a:rPr lang="en-US" sz="1800">
                <a:effectLst/>
                <a:latin typeface="Calibri" panose="020F0502020204030204" pitchFamily="34" charset="0"/>
                <a:ea typeface="Calibri" panose="020F0502020204030204" pitchFamily="34" charset="0"/>
                <a:cs typeface="Arial" panose="020B0604020202020204" pitchFamily="34" charset="0"/>
              </a:rPr>
              <a:t>of you – </a:t>
            </a:r>
            <a:r>
              <a:rPr lang="en-US" sz="1800" b="1">
                <a:effectLst/>
                <a:latin typeface="Calibri" panose="020F0502020204030204" pitchFamily="34" charset="0"/>
                <a:ea typeface="Calibri" panose="020F0502020204030204" pitchFamily="34" charset="0"/>
                <a:cs typeface="Arial" panose="020B0604020202020204" pitchFamily="34" charset="0"/>
              </a:rPr>
              <a:t>whether</a:t>
            </a:r>
            <a:r>
              <a:rPr lang="en-US" sz="1800">
                <a:effectLst/>
                <a:latin typeface="Calibri" panose="020F0502020204030204" pitchFamily="34" charset="0"/>
                <a:ea typeface="Calibri" panose="020F0502020204030204" pitchFamily="34" charset="0"/>
                <a:cs typeface="Arial" panose="020B0604020202020204" pitchFamily="34" charset="0"/>
              </a:rPr>
              <a:t> you are </a:t>
            </a:r>
            <a:r>
              <a:rPr lang="en-US" sz="1800" b="1">
                <a:effectLst/>
                <a:latin typeface="Calibri" panose="020F0502020204030204" pitchFamily="34" charset="0"/>
                <a:ea typeface="Calibri" panose="020F0502020204030204" pitchFamily="34" charset="0"/>
                <a:cs typeface="Arial" panose="020B0604020202020204" pitchFamily="34" charset="0"/>
              </a:rPr>
              <a:t>already building on .NET </a:t>
            </a:r>
            <a:r>
              <a:rPr lang="en-US" sz="1800">
                <a:effectLst/>
                <a:latin typeface="Calibri" panose="020F0502020204030204" pitchFamily="34" charset="0"/>
                <a:ea typeface="Calibri" panose="020F0502020204030204" pitchFamily="34" charset="0"/>
                <a:cs typeface="Arial" panose="020B0604020202020204" pitchFamily="34" charset="0"/>
              </a:rPr>
              <a:t>or are </a:t>
            </a:r>
            <a:r>
              <a:rPr lang="en-US" sz="1800" b="1">
                <a:effectLst/>
                <a:latin typeface="Calibri" panose="020F0502020204030204" pitchFamily="34" charset="0"/>
                <a:ea typeface="Calibri" panose="020F0502020204030204" pitchFamily="34" charset="0"/>
                <a:cs typeface="Arial" panose="020B0604020202020204" pitchFamily="34" charset="0"/>
              </a:rPr>
              <a:t>just thinking of getting started. </a:t>
            </a:r>
            <a:endParaRPr lang="en-US" sz="18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Arial" panose="020B0604020202020204" pitchFamily="34" charset="0"/>
              </a:rPr>
              <a:t>You can </a:t>
            </a:r>
            <a:r>
              <a:rPr lang="en-US" sz="1800" b="1">
                <a:effectLst/>
                <a:latin typeface="Calibri" panose="020F0502020204030204" pitchFamily="34" charset="0"/>
                <a:ea typeface="Calibri" panose="020F0502020204030204" pitchFamily="34" charset="0"/>
                <a:cs typeface="Arial" panose="020B0604020202020204" pitchFamily="34" charset="0"/>
              </a:rPr>
              <a:t>go to </a:t>
            </a:r>
            <a:r>
              <a:rPr lang="en-US" sz="1800">
                <a:effectLst/>
                <a:latin typeface="Calibri" panose="020F0502020204030204" pitchFamily="34" charset="0"/>
                <a:ea typeface="Calibri" panose="020F0502020204030204" pitchFamily="34" charset="0"/>
                <a:cs typeface="Arial" panose="020B0604020202020204" pitchFamily="34" charset="0"/>
              </a:rPr>
              <a:t>get.dot.net/7 to </a:t>
            </a:r>
            <a:r>
              <a:rPr lang="en-US" sz="1800" b="1">
                <a:effectLst/>
                <a:latin typeface="Calibri" panose="020F0502020204030204" pitchFamily="34" charset="0"/>
                <a:ea typeface="Calibri" panose="020F0502020204030204" pitchFamily="34" charset="0"/>
                <a:cs typeface="Arial" panose="020B0604020202020204" pitchFamily="34" charset="0"/>
              </a:rPr>
              <a:t>download .NET 7 today</a:t>
            </a:r>
            <a:r>
              <a:rPr lang="en-US" sz="1800">
                <a:effectLst/>
                <a:latin typeface="Calibri" panose="020F0502020204030204" pitchFamily="34" charset="0"/>
                <a:ea typeface="Calibri" panose="020F0502020204030204" pitchFamily="34" charset="0"/>
                <a:cs typeface="Arial" panose="020B0604020202020204" pitchFamily="34" charset="0"/>
              </a:rPr>
              <a:t> and </a:t>
            </a:r>
            <a:r>
              <a:rPr lang="en-US" sz="1800" b="1">
                <a:effectLst/>
                <a:latin typeface="Calibri" panose="020F0502020204030204" pitchFamily="34" charset="0"/>
                <a:ea typeface="Calibri" panose="020F0502020204030204" pitchFamily="34" charset="0"/>
                <a:cs typeface="Arial" panose="020B0604020202020204" pitchFamily="34" charset="0"/>
              </a:rPr>
              <a:t>start building </a:t>
            </a:r>
            <a:r>
              <a:rPr lang="en-US" sz="1800">
                <a:effectLst/>
                <a:latin typeface="Calibri" panose="020F0502020204030204" pitchFamily="34" charset="0"/>
                <a:ea typeface="Calibri" panose="020F0502020204030204" pitchFamily="34" charset="0"/>
                <a:cs typeface="Arial" panose="020B0604020202020204" pitchFamily="34" charset="0"/>
              </a:rPr>
              <a:t>amazing application. </a:t>
            </a:r>
          </a:p>
          <a:p>
            <a:pPr marL="0" marR="0">
              <a:lnSpc>
                <a:spcPct val="107000"/>
              </a:lnSpc>
              <a:spcBef>
                <a:spcPts val="0"/>
              </a:spcBef>
              <a:spcAft>
                <a:spcPts val="800"/>
              </a:spcAft>
            </a:pPr>
            <a:endParaRPr lang="en-US" sz="18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a:effectLst/>
                <a:latin typeface="Calibri" panose="020F0502020204030204" pitchFamily="34" charset="0"/>
                <a:ea typeface="Calibri" panose="020F0502020204030204" pitchFamily="34" charset="0"/>
                <a:cs typeface="Arial" panose="020B0604020202020204" pitchFamily="34" charset="0"/>
              </a:rPr>
              <a:t>Thank</a:t>
            </a:r>
            <a:r>
              <a:rPr lang="en-US" sz="1800">
                <a:effectLst/>
                <a:latin typeface="Calibri" panose="020F0502020204030204" pitchFamily="34" charset="0"/>
                <a:ea typeface="Calibri" panose="020F0502020204030204" pitchFamily="34" charset="0"/>
                <a:cs typeface="Arial" panose="020B0604020202020204" pitchFamily="34" charset="0"/>
              </a:rPr>
              <a:t> you so much for </a:t>
            </a:r>
            <a:r>
              <a:rPr lang="en-US" sz="1800" b="1">
                <a:effectLst/>
                <a:latin typeface="Calibri" panose="020F0502020204030204" pitchFamily="34" charset="0"/>
                <a:ea typeface="Calibri" panose="020F0502020204030204" pitchFamily="34" charset="0"/>
                <a:cs typeface="Arial" panose="020B0604020202020204" pitchFamily="34" charset="0"/>
              </a:rPr>
              <a:t>joining us </a:t>
            </a:r>
            <a:r>
              <a:rPr lang="en-US" sz="1800">
                <a:effectLst/>
                <a:latin typeface="Calibri" panose="020F0502020204030204" pitchFamily="34" charset="0"/>
                <a:ea typeface="Calibri" panose="020F0502020204030204" pitchFamily="34" charset="0"/>
                <a:cs typeface="Arial" panose="020B0604020202020204" pitchFamily="34" charset="0"/>
              </a:rPr>
              <a:t>and </a:t>
            </a:r>
            <a:r>
              <a:rPr lang="en-US" sz="1800" b="1">
                <a:effectLst/>
                <a:latin typeface="Calibri" panose="020F0502020204030204" pitchFamily="34" charset="0"/>
                <a:ea typeface="Calibri" panose="020F0502020204030204" pitchFamily="34" charset="0"/>
                <a:cs typeface="Arial" panose="020B0604020202020204" pitchFamily="34" charset="0"/>
              </a:rPr>
              <a:t>have a great </a:t>
            </a:r>
            <a:r>
              <a:rPr lang="en-US" sz="1800">
                <a:effectLst/>
                <a:latin typeface="Calibri" panose="020F0502020204030204" pitchFamily="34" charset="0"/>
                <a:ea typeface="Calibri" panose="020F0502020204030204" pitchFamily="34" charset="0"/>
                <a:cs typeface="Arial" panose="020B0604020202020204" pitchFamily="34" charset="0"/>
              </a:rPr>
              <a:t>.NET Conf!</a:t>
            </a:r>
          </a:p>
        </p:txBody>
      </p:sp>
      <p:sp>
        <p:nvSpPr>
          <p:cNvPr id="4" name="Slide Number Placeholder 3"/>
          <p:cNvSpPr>
            <a:spLocks noGrp="1"/>
          </p:cNvSpPr>
          <p:nvPr>
            <p:ph type="sldNum" sz="quarter" idx="5"/>
          </p:nvPr>
        </p:nvSpPr>
        <p:spPr/>
        <p:txBody>
          <a:bodyPr/>
          <a:lstStyle/>
          <a:p>
            <a:fld id="{7F8305DC-CC3D-479A-8171-D767E3089694}" type="slidenum">
              <a:rPr lang="en-US" smtClean="0"/>
              <a:t>20</a:t>
            </a:fld>
            <a:endParaRPr lang="en-US"/>
          </a:p>
        </p:txBody>
      </p:sp>
    </p:spTree>
    <p:extLst>
      <p:ext uri="{BB962C8B-B14F-4D97-AF65-F5344CB8AC3E}">
        <p14:creationId xmlns:p14="http://schemas.microsoft.com/office/powerpoint/2010/main" val="2568718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1659663-CEEB-4B90-B27A-795A5B7AD7E3}" type="slidenum">
              <a:rPr lang="en-US" smtClean="0"/>
              <a:t>4</a:t>
            </a:fld>
            <a:endParaRPr lang="en-US"/>
          </a:p>
        </p:txBody>
      </p:sp>
    </p:spTree>
    <p:extLst>
      <p:ext uri="{BB962C8B-B14F-4D97-AF65-F5344CB8AC3E}">
        <p14:creationId xmlns:p14="http://schemas.microsoft.com/office/powerpoint/2010/main" val="2178518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pt-BR" sz="1200" noProof="0" dirty="0">
                <a:cs typeface="Calibri"/>
              </a:rPr>
              <a:t>High </a:t>
            </a:r>
            <a:r>
              <a:rPr lang="pt-BR" sz="1200" noProof="0" dirty="0" err="1">
                <a:cs typeface="Calibri"/>
              </a:rPr>
              <a:t>up</a:t>
            </a:r>
            <a:r>
              <a:rPr lang="pt-BR" sz="1200" noProof="0" dirty="0">
                <a:cs typeface="Calibri"/>
              </a:rPr>
              <a:t>-time, </a:t>
            </a:r>
            <a:r>
              <a:rPr lang="pt-BR" sz="1200" noProof="0" dirty="0" err="1">
                <a:cs typeface="Calibri"/>
              </a:rPr>
              <a:t>few</a:t>
            </a:r>
            <a:r>
              <a:rPr lang="pt-BR" sz="1200" noProof="0" dirty="0">
                <a:cs typeface="Calibri"/>
              </a:rPr>
              <a:t> </a:t>
            </a:r>
            <a:r>
              <a:rPr lang="pt-BR" sz="1200" noProof="0" dirty="0" err="1">
                <a:cs typeface="Calibri"/>
              </a:rPr>
              <a:t>incidents</a:t>
            </a:r>
            <a:endParaRPr lang="pt-BR" sz="1200" noProof="0" dirty="0">
              <a:cs typeface="Calibri"/>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2712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720FC5FF-E3A9-4EEA-A766-9720EBD2FE4B}" type="slidenum">
              <a:rPr lang="en-US" smtClean="0"/>
              <a:t>6</a:t>
            </a:fld>
            <a:endParaRPr lang="en-US"/>
          </a:p>
        </p:txBody>
      </p:sp>
    </p:spTree>
    <p:extLst>
      <p:ext uri="{BB962C8B-B14F-4D97-AF65-F5344CB8AC3E}">
        <p14:creationId xmlns:p14="http://schemas.microsoft.com/office/powerpoint/2010/main" val="3840639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We’ve converted most of the pipelines to YAML format except for the preview version pipeline</a:t>
            </a:r>
            <a:br>
              <a:rPr lang="en-US"/>
            </a:br>
            <a:endParaRPr lang="en-US"/>
          </a:p>
        </p:txBody>
      </p:sp>
      <p:sp>
        <p:nvSpPr>
          <p:cNvPr id="4" name="Slide Number Placeholder 3"/>
          <p:cNvSpPr>
            <a:spLocks noGrp="1"/>
          </p:cNvSpPr>
          <p:nvPr>
            <p:ph type="sldNum" sz="quarter" idx="5"/>
          </p:nvPr>
        </p:nvSpPr>
        <p:spPr/>
        <p:txBody>
          <a:bodyPr/>
          <a:lstStyle/>
          <a:p>
            <a:fld id="{61659663-CEEB-4B90-B27A-795A5B7AD7E3}" type="slidenum">
              <a:rPr lang="en-US" smtClean="0"/>
              <a:t>7</a:t>
            </a:fld>
            <a:endParaRPr lang="en-US"/>
          </a:p>
        </p:txBody>
      </p:sp>
    </p:spTree>
    <p:extLst>
      <p:ext uri="{BB962C8B-B14F-4D97-AF65-F5344CB8AC3E}">
        <p14:creationId xmlns:p14="http://schemas.microsoft.com/office/powerpoint/2010/main" val="941328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61659663-CEEB-4B90-B27A-795A5B7AD7E3}" type="slidenum">
              <a:rPr lang="en-US" smtClean="0"/>
              <a:t>8</a:t>
            </a:fld>
            <a:endParaRPr lang="en-US"/>
          </a:p>
        </p:txBody>
      </p:sp>
    </p:spTree>
    <p:extLst>
      <p:ext uri="{BB962C8B-B14F-4D97-AF65-F5344CB8AC3E}">
        <p14:creationId xmlns:p14="http://schemas.microsoft.com/office/powerpoint/2010/main" val="1040402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 </a:t>
            </a:r>
            <a:r>
              <a:rPr lang="en-US" dirty="0">
                <a:hlinkClick r:id="rId3"/>
              </a:rPr>
              <a:t>https://github.com/dotnet/website/pull/1911</a:t>
            </a:r>
            <a:endParaRPr lang="en-US" dirty="0"/>
          </a:p>
        </p:txBody>
      </p:sp>
      <p:sp>
        <p:nvSpPr>
          <p:cNvPr id="4" name="Slide Number Placeholder 3"/>
          <p:cNvSpPr>
            <a:spLocks noGrp="1"/>
          </p:cNvSpPr>
          <p:nvPr>
            <p:ph type="sldNum" sz="quarter" idx="5"/>
          </p:nvPr>
        </p:nvSpPr>
        <p:spPr/>
        <p:txBody>
          <a:bodyPr/>
          <a:lstStyle/>
          <a:p>
            <a:fld id="{61659663-CEEB-4B90-B27A-795A5B7AD7E3}" type="slidenum">
              <a:rPr lang="en-US" smtClean="0"/>
              <a:t>9</a:t>
            </a:fld>
            <a:endParaRPr lang="en-US"/>
          </a:p>
        </p:txBody>
      </p:sp>
    </p:spTree>
    <p:extLst>
      <p:ext uri="{BB962C8B-B14F-4D97-AF65-F5344CB8AC3E}">
        <p14:creationId xmlns:p14="http://schemas.microsoft.com/office/powerpoint/2010/main" val="4041480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 </a:t>
            </a:r>
            <a:r>
              <a:rPr lang="en-US" dirty="0">
                <a:hlinkClick r:id="rId3"/>
              </a:rPr>
              <a:t>https://github.com/dotnet/website/pull/1911</a:t>
            </a:r>
            <a:endParaRPr lang="en-US" dirty="0"/>
          </a:p>
          <a:p>
            <a:endParaRPr lang="en-US" dirty="0">
              <a:ea typeface="Calibri"/>
              <a:cs typeface="Calibri"/>
            </a:endParaRPr>
          </a:p>
          <a:p>
            <a:r>
              <a:rPr lang="en-US" dirty="0">
                <a:ea typeface="Calibri"/>
                <a:cs typeface="Calibri"/>
              </a:rPr>
              <a:t>Jon show a fixed issue – stack trace</a:t>
            </a:r>
          </a:p>
        </p:txBody>
      </p:sp>
      <p:sp>
        <p:nvSpPr>
          <p:cNvPr id="4" name="Slide Number Placeholder 3"/>
          <p:cNvSpPr>
            <a:spLocks noGrp="1"/>
          </p:cNvSpPr>
          <p:nvPr>
            <p:ph type="sldNum" sz="quarter" idx="5"/>
          </p:nvPr>
        </p:nvSpPr>
        <p:spPr/>
        <p:txBody>
          <a:bodyPr/>
          <a:lstStyle/>
          <a:p>
            <a:fld id="{61659663-CEEB-4B90-B27A-795A5B7AD7E3}" type="slidenum">
              <a:rPr lang="en-US" smtClean="0"/>
              <a:t>10</a:t>
            </a:fld>
            <a:endParaRPr lang="en-US"/>
          </a:p>
        </p:txBody>
      </p:sp>
    </p:spTree>
    <p:extLst>
      <p:ext uri="{BB962C8B-B14F-4D97-AF65-F5344CB8AC3E}">
        <p14:creationId xmlns:p14="http://schemas.microsoft.com/office/powerpoint/2010/main" val="2085098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61659663-CEEB-4B90-B27A-795A5B7AD7E3}" type="slidenum">
              <a:rPr lang="en-US" smtClean="0"/>
              <a:t>11</a:t>
            </a:fld>
            <a:endParaRPr lang="en-US"/>
          </a:p>
        </p:txBody>
      </p:sp>
    </p:spTree>
    <p:extLst>
      <p:ext uri="{BB962C8B-B14F-4D97-AF65-F5344CB8AC3E}">
        <p14:creationId xmlns:p14="http://schemas.microsoft.com/office/powerpoint/2010/main" val="27804570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703730" y="5089365"/>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4" name="Picture 3" descr="Graphical user interface&#10;&#10;Description automatically generated with medium confidence">
            <a:extLst>
              <a:ext uri="{FF2B5EF4-FFF2-40B4-BE49-F238E27FC236}">
                <a16:creationId xmlns:a16="http://schemas.microsoft.com/office/drawing/2014/main" id="{6C00F3BE-9549-CFA5-93ED-073CB72206F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2370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6B81351B-6043-434C-B20E-782E2C8ECE10}" type="datetime1">
              <a:rPr lang="en-US" smtClean="0"/>
              <a:t>11/17/2022</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r>
              <a:rPr lang="en-US"/>
              <a:t>@mairacw</a:t>
            </a:r>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9F4EC74F-8CC2-4564-98BE-BA20F3779394}" type="slidenum">
              <a:rPr lang="en-US" smtClean="0"/>
              <a:t>‹#›</a:t>
            </a:fld>
            <a:endParaRPr lang="en-US"/>
          </a:p>
        </p:txBody>
      </p:sp>
    </p:spTree>
    <p:extLst>
      <p:ext uri="{BB962C8B-B14F-4D97-AF65-F5344CB8AC3E}">
        <p14:creationId xmlns:p14="http://schemas.microsoft.com/office/powerpoint/2010/main" val="3793504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27312D9B-64D9-491A-96C3-094CCFA6805E}" type="datetime1">
              <a:rPr lang="en-US" smtClean="0"/>
              <a:t>11/17/2022</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r>
              <a:rPr lang="en-US"/>
              <a:t>@mairacw</a:t>
            </a:r>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9F4EC74F-8CC2-4564-98BE-BA20F3779394}" type="slidenum">
              <a:rPr lang="en-US" smtClean="0"/>
              <a:t>‹#›</a:t>
            </a:fld>
            <a:endParaRPr lang="en-US"/>
          </a:p>
        </p:txBody>
      </p:sp>
    </p:spTree>
    <p:extLst>
      <p:ext uri="{BB962C8B-B14F-4D97-AF65-F5344CB8AC3E}">
        <p14:creationId xmlns:p14="http://schemas.microsoft.com/office/powerpoint/2010/main" val="2438554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ver">
    <p:spTree>
      <p:nvGrpSpPr>
        <p:cNvPr id="1" name=""/>
        <p:cNvGrpSpPr/>
        <p:nvPr/>
      </p:nvGrpSpPr>
      <p:grpSpPr>
        <a:xfrm>
          <a:off x="0" y="0"/>
          <a:ext cx="0" cy="0"/>
          <a:chOff x="0" y="0"/>
          <a:chExt cx="0" cy="0"/>
        </a:xfrm>
      </p:grpSpPr>
      <p:sp>
        <p:nvSpPr>
          <p:cNvPr id="14" name="Text Placeholder 20">
            <a:extLst>
              <a:ext uri="{FF2B5EF4-FFF2-40B4-BE49-F238E27FC236}">
                <a16:creationId xmlns:a16="http://schemas.microsoft.com/office/drawing/2014/main" id="{2063DA80-23B8-E156-8660-1111AE55E8C9}"/>
              </a:ext>
            </a:extLst>
          </p:cNvPr>
          <p:cNvSpPr>
            <a:spLocks noGrp="1"/>
          </p:cNvSpPr>
          <p:nvPr>
            <p:ph type="body" sz="quarter" idx="23" hasCustomPrompt="1"/>
          </p:nvPr>
        </p:nvSpPr>
        <p:spPr>
          <a:xfrm>
            <a:off x="362883" y="2859125"/>
            <a:ext cx="6553934" cy="984757"/>
          </a:xfrm>
        </p:spPr>
        <p:txBody>
          <a:bodyPr/>
          <a:lstStyle>
            <a:lvl1pPr>
              <a:defRPr sz="6399" spc="-150">
                <a:solidFill>
                  <a:schemeClr val="bg1"/>
                </a:solidFill>
                <a:latin typeface="Space Grotesk Medium" pitchFamily="2" charset="0"/>
                <a:cs typeface="Space Grotesk Medium" pitchFamily="2" charset="0"/>
              </a:defRPr>
            </a:lvl1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err="1"/>
              <a:t>.Net</a:t>
            </a:r>
            <a:r>
              <a:rPr lang="en-US"/>
              <a:t> Conf 2022</a:t>
            </a:r>
          </a:p>
        </p:txBody>
      </p:sp>
      <p:sp>
        <p:nvSpPr>
          <p:cNvPr id="15" name="Text Placeholder 4">
            <a:extLst>
              <a:ext uri="{FF2B5EF4-FFF2-40B4-BE49-F238E27FC236}">
                <a16:creationId xmlns:a16="http://schemas.microsoft.com/office/drawing/2014/main" id="{9347E100-C45D-17B1-B2A4-A33A0D925E67}"/>
              </a:ext>
            </a:extLst>
          </p:cNvPr>
          <p:cNvSpPr>
            <a:spLocks noGrp="1"/>
          </p:cNvSpPr>
          <p:nvPr>
            <p:ph type="body" sz="quarter" idx="12" hasCustomPrompt="1"/>
          </p:nvPr>
        </p:nvSpPr>
        <p:spPr>
          <a:xfrm>
            <a:off x="607933" y="3987948"/>
            <a:ext cx="6473776" cy="369332"/>
          </a:xfrm>
        </p:spPr>
        <p:txBody>
          <a:bodyPr/>
          <a:lstStyle>
            <a:lvl1pPr>
              <a:defRPr>
                <a:solidFill>
                  <a:schemeClr val="bg1"/>
                </a:solidFill>
              </a:defRPr>
            </a:lvl1pPr>
          </a:lstStyle>
          <a:p>
            <a:r>
              <a:rPr lang="en-US"/>
              <a:t>Focus on MAUI</a:t>
            </a:r>
          </a:p>
        </p:txBody>
      </p:sp>
    </p:spTree>
    <p:extLst>
      <p:ext uri="{BB962C8B-B14F-4D97-AF65-F5344CB8AC3E}">
        <p14:creationId xmlns:p14="http://schemas.microsoft.com/office/powerpoint/2010/main" val="23158406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 Background">
    <p:spTree>
      <p:nvGrpSpPr>
        <p:cNvPr id="1" name=""/>
        <p:cNvGrpSpPr/>
        <p:nvPr/>
      </p:nvGrpSpPr>
      <p:grpSpPr>
        <a:xfrm>
          <a:off x="0" y="0"/>
          <a:ext cx="0" cy="0"/>
          <a:chOff x="0" y="0"/>
          <a:chExt cx="0" cy="0"/>
        </a:xfrm>
      </p:grpSpPr>
      <p:pic>
        <p:nvPicPr>
          <p:cNvPr id="8" name="Picture 7" descr="A picture containing graphical user interface&#10;&#10;Description automatically generated">
            <a:extLst>
              <a:ext uri="{FF2B5EF4-FFF2-40B4-BE49-F238E27FC236}">
                <a16:creationId xmlns:a16="http://schemas.microsoft.com/office/drawing/2014/main" id="{E41BE278-91EC-234B-A070-43B4C53F7C92}"/>
              </a:ext>
            </a:extLst>
          </p:cNvPr>
          <p:cNvPicPr>
            <a:picLocks noChangeAspect="1"/>
          </p:cNvPicPr>
          <p:nvPr userDrawn="1"/>
        </p:nvPicPr>
        <p:blipFill>
          <a:blip r:embed="rId2"/>
          <a:stretch>
            <a:fillRect/>
          </a:stretch>
        </p:blipFill>
        <p:spPr>
          <a:xfrm>
            <a:off x="3868" y="0"/>
            <a:ext cx="12184264" cy="6858000"/>
          </a:xfrm>
          <a:prstGeom prst="rect">
            <a:avLst/>
          </a:prstGeom>
        </p:spPr>
      </p:pic>
      <p:sp>
        <p:nvSpPr>
          <p:cNvPr id="2" name="Title 1">
            <a:extLst>
              <a:ext uri="{FF2B5EF4-FFF2-40B4-BE49-F238E27FC236}">
                <a16:creationId xmlns:a16="http://schemas.microsoft.com/office/drawing/2014/main" id="{86E4654F-0D89-094C-A01E-FE4F3C27D2E1}"/>
              </a:ext>
            </a:extLst>
          </p:cNvPr>
          <p:cNvSpPr>
            <a:spLocks noGrp="1"/>
          </p:cNvSpPr>
          <p:nvPr>
            <p:ph type="title"/>
          </p:nvPr>
        </p:nvSpPr>
        <p:spPr>
          <a:xfrm>
            <a:off x="978463" y="1344776"/>
            <a:ext cx="10515600" cy="814444"/>
          </a:xfrm>
        </p:spPr>
        <p:txBody>
          <a:bodyPr>
            <a:normAutofit/>
          </a:bodyPr>
          <a:lstStyle>
            <a:lvl1pPr>
              <a:defRPr sz="3600" b="1" i="0">
                <a:solidFill>
                  <a:srgbClr val="242429"/>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C11068C1-16DD-6245-9610-90E70EAF1C05}"/>
              </a:ext>
            </a:extLst>
          </p:cNvPr>
          <p:cNvSpPr>
            <a:spLocks noGrp="1"/>
          </p:cNvSpPr>
          <p:nvPr>
            <p:ph idx="1"/>
          </p:nvPr>
        </p:nvSpPr>
        <p:spPr>
          <a:xfrm>
            <a:off x="978463" y="2159220"/>
            <a:ext cx="5263195" cy="3009815"/>
          </a:xfrm>
        </p:spPr>
        <p:txBody>
          <a:bodyPr>
            <a:normAutofit/>
          </a:bodyPr>
          <a:lstStyle>
            <a:lvl1pPr marL="0" indent="0">
              <a:buNone/>
              <a:defRPr sz="2400">
                <a:solidFill>
                  <a:srgbClr val="242429"/>
                </a:solidFill>
                <a:latin typeface="Segoe UI" panose="020B0502040204020203" pitchFamily="34" charset="0"/>
                <a:cs typeface="Segoe UI" panose="020B0502040204020203" pitchFamily="34" charset="0"/>
              </a:defRPr>
            </a:lvl1pPr>
            <a:lvl2pPr marL="457200" indent="0" algn="l">
              <a:buNone/>
              <a:defRPr sz="2000">
                <a:latin typeface="Segoe UI" panose="020B0502040204020203" pitchFamily="34" charset="0"/>
                <a:cs typeface="Segoe UI" panose="020B0502040204020203" pitchFamily="34" charset="0"/>
              </a:defRPr>
            </a:lvl2pPr>
            <a:lvl3pPr marL="914400" indent="0" algn="l">
              <a:buNone/>
              <a:defRPr sz="1600">
                <a:latin typeface="Segoe UI" panose="020B0502040204020203" pitchFamily="34" charset="0"/>
                <a:cs typeface="Segoe UI" panose="020B0502040204020203" pitchFamily="34" charset="0"/>
              </a:defRPr>
            </a:lvl3pPr>
            <a:lvl4pPr marL="1371600" indent="0" algn="l">
              <a:buNone/>
              <a:defRPr sz="1400">
                <a:latin typeface="Segoe UI" panose="020B0502040204020203" pitchFamily="34" charset="0"/>
                <a:cs typeface="Segoe UI" panose="020B0502040204020203" pitchFamily="34" charset="0"/>
              </a:defRPr>
            </a:lvl4pPr>
            <a:lvl5pPr marL="1828800" indent="0" algn="l">
              <a:buNone/>
              <a:defRPr sz="1200">
                <a:latin typeface="Segoe UI" panose="020B0502040204020203" pitchFamily="34" charset="0"/>
                <a:cs typeface="Segoe UI" panose="020B0502040204020203" pitchFamily="34" charset="0"/>
              </a:defRPr>
            </a:lvl5pPr>
          </a:lstStyle>
          <a:p>
            <a:pPr lvl="0"/>
            <a:r>
              <a:rPr lang="en-US"/>
              <a:t>Click to edit Master text styles</a:t>
            </a:r>
          </a:p>
        </p:txBody>
      </p:sp>
    </p:spTree>
    <p:extLst>
      <p:ext uri="{BB962C8B-B14F-4D97-AF65-F5344CB8AC3E}">
        <p14:creationId xmlns:p14="http://schemas.microsoft.com/office/powerpoint/2010/main" val="3179223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838200" y="3703320"/>
            <a:ext cx="9144000" cy="845734"/>
          </a:xfrm>
        </p:spPr>
        <p:txBody>
          <a:bodyPr anchor="b">
            <a:normAutofit/>
          </a:bodyPr>
          <a:lstStyle>
            <a:lvl1pPr algn="l">
              <a:defRPr sz="4400"/>
            </a:lvl1pPr>
          </a:lstStyle>
          <a:p>
            <a:r>
              <a:rPr lang="en-US"/>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838200" y="4641129"/>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57983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_1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25383B-3BB2-5B6A-5EFE-8EB8D73F9E8D}"/>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5602A9AB-AE88-89CB-1B76-390A697762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5B9336-7CF9-6DBE-2B3F-9A8906D1B3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854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t_2Colum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FF66F68-C8E3-49DD-CD58-1CDF06036E32}"/>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9773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ntent_3Colum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807C16-CC92-2151-D639-06C0FE42325A}"/>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439996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a:extLst>
              <a:ext uri="{FF2B5EF4-FFF2-40B4-BE49-F238E27FC236}">
                <a16:creationId xmlns:a16="http://schemas.microsoft.com/office/drawing/2014/main" id="{2A3BFD12-5F2E-131D-2F93-A7BD75B46FEC}"/>
              </a:ext>
            </a:extLst>
          </p:cNvPr>
          <p:cNvSpPr>
            <a:spLocks noGrp="1"/>
          </p:cNvSpPr>
          <p:nvPr>
            <p:ph sz="half" idx="10"/>
          </p:nvPr>
        </p:nvSpPr>
        <p:spPr>
          <a:xfrm>
            <a:off x="7944438"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53261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_Content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Tree>
    <p:extLst>
      <p:ext uri="{BB962C8B-B14F-4D97-AF65-F5344CB8AC3E}">
        <p14:creationId xmlns:p14="http://schemas.microsoft.com/office/powerpoint/2010/main" val="3488124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_Image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
        <p:nvSpPr>
          <p:cNvPr id="3" name="Picture Placeholder 2">
            <a:extLst>
              <a:ext uri="{FF2B5EF4-FFF2-40B4-BE49-F238E27FC236}">
                <a16:creationId xmlns:a16="http://schemas.microsoft.com/office/drawing/2014/main" id="{3C1577BE-79EA-EE78-8557-CDFFAFA41AF5}"/>
              </a:ext>
            </a:extLst>
          </p:cNvPr>
          <p:cNvSpPr>
            <a:spLocks noGrp="1"/>
          </p:cNvSpPr>
          <p:nvPr>
            <p:ph type="pic" sz="quarter" idx="10"/>
          </p:nvPr>
        </p:nvSpPr>
        <p:spPr>
          <a:xfrm>
            <a:off x="4977736" y="0"/>
            <a:ext cx="7214264" cy="6858000"/>
          </a:xfrm>
        </p:spPr>
        <p:txBody>
          <a:bodyPr/>
          <a:lstStyle/>
          <a:p>
            <a:endParaRPr lang="en-US"/>
          </a:p>
        </p:txBody>
      </p:sp>
    </p:spTree>
    <p:extLst>
      <p:ext uri="{BB962C8B-B14F-4D97-AF65-F5344CB8AC3E}">
        <p14:creationId xmlns:p14="http://schemas.microsoft.com/office/powerpoint/2010/main" val="992352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_Placehol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512B8-84D1-44F9-EEFD-D4E46153AE55}"/>
              </a:ext>
            </a:extLst>
          </p:cNvPr>
          <p:cNvSpPr>
            <a:spLocks noGrp="1"/>
          </p:cNvSpPr>
          <p:nvPr>
            <p:ph type="title"/>
          </p:nvPr>
        </p:nvSpPr>
        <p:spPr/>
        <p:txBody>
          <a:bodyPr/>
          <a:lstStyle/>
          <a:p>
            <a:r>
              <a:rPr lang="en-US"/>
              <a:t>Click to edit Master title style</a:t>
            </a:r>
          </a:p>
        </p:txBody>
      </p:sp>
      <p:sp>
        <p:nvSpPr>
          <p:cNvPr id="7" name="Picture Placeholder 6">
            <a:extLst>
              <a:ext uri="{FF2B5EF4-FFF2-40B4-BE49-F238E27FC236}">
                <a16:creationId xmlns:a16="http://schemas.microsoft.com/office/drawing/2014/main" id="{FE5BF4EB-139D-0215-28ED-1C6B388D0A94}"/>
              </a:ext>
            </a:extLst>
          </p:cNvPr>
          <p:cNvSpPr>
            <a:spLocks noGrp="1"/>
          </p:cNvSpPr>
          <p:nvPr>
            <p:ph type="pic" sz="quarter" idx="13"/>
          </p:nvPr>
        </p:nvSpPr>
        <p:spPr>
          <a:xfrm>
            <a:off x="838200" y="1527175"/>
            <a:ext cx="10515600" cy="5330825"/>
          </a:xfrm>
        </p:spPr>
        <p:txBody>
          <a:bodyPr/>
          <a:lstStyle/>
          <a:p>
            <a:endParaRPr lang="en-US"/>
          </a:p>
        </p:txBody>
      </p:sp>
    </p:spTree>
    <p:extLst>
      <p:ext uri="{BB962C8B-B14F-4D97-AF65-F5344CB8AC3E}">
        <p14:creationId xmlns:p14="http://schemas.microsoft.com/office/powerpoint/2010/main" val="4231794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339FA4-CB47-64F7-0DE2-D1AE4485CC6F}"/>
              </a:ext>
            </a:extLst>
          </p:cNvPr>
          <p:cNvSpPr>
            <a:spLocks noGrp="1"/>
          </p:cNvSpPr>
          <p:nvPr>
            <p:ph type="title"/>
          </p:nvPr>
        </p:nvSpPr>
        <p:spPr/>
        <p:txBody>
          <a:bodyPr/>
          <a:lstStyle/>
          <a:p>
            <a:r>
              <a:rPr lang="en-US"/>
              <a:t>Click to edit Master title style</a:t>
            </a:r>
          </a:p>
        </p:txBody>
      </p:sp>
      <p:sp>
        <p:nvSpPr>
          <p:cNvPr id="7" name="Table Placeholder 6">
            <a:extLst>
              <a:ext uri="{FF2B5EF4-FFF2-40B4-BE49-F238E27FC236}">
                <a16:creationId xmlns:a16="http://schemas.microsoft.com/office/drawing/2014/main" id="{49A80658-64B2-8A16-A5D9-8E8038BBEA5D}"/>
              </a:ext>
            </a:extLst>
          </p:cNvPr>
          <p:cNvSpPr>
            <a:spLocks noGrp="1"/>
          </p:cNvSpPr>
          <p:nvPr>
            <p:ph type="tbl" sz="quarter" idx="10"/>
          </p:nvPr>
        </p:nvSpPr>
        <p:spPr>
          <a:xfrm>
            <a:off x="838200" y="1819275"/>
            <a:ext cx="10515600" cy="4298950"/>
          </a:xfrm>
        </p:spPr>
        <p:txBody>
          <a:bodyPr/>
          <a:lstStyle/>
          <a:p>
            <a:endParaRPr lang="en-US"/>
          </a:p>
        </p:txBody>
      </p:sp>
    </p:spTree>
    <p:extLst>
      <p:ext uri="{BB962C8B-B14F-4D97-AF65-F5344CB8AC3E}">
        <p14:creationId xmlns:p14="http://schemas.microsoft.com/office/powerpoint/2010/main" val="3075374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890A6E38-821E-3B3B-D008-13ECE0BA0503}"/>
              </a:ext>
            </a:extLst>
          </p:cNvPr>
          <p:cNvPicPr>
            <a:picLocks noChangeAspect="1"/>
          </p:cNvPicPr>
          <p:nvPr userDrawn="1"/>
        </p:nvPicPr>
        <p:blipFill>
          <a:blip r:embed="rId15"/>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bg1"/>
                </a:solidFill>
                <a:latin typeface="Open Sans" pitchFamily="2" charset="0"/>
                <a:cs typeface="Open Sans" pitchFamily="2" charset="0"/>
              </a:defRPr>
            </a:lvl1pPr>
          </a:lstStyle>
          <a:p>
            <a:fld id="{5ECCB86A-3665-5147-BAC9-7BEF9D6DEA03}" type="datetimeFigureOut">
              <a:rPr lang="en-US" smtClean="0"/>
              <a:pPr/>
              <a:t>11/17/2022</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800">
                <a:solidFill>
                  <a:schemeClr val="bg1"/>
                </a:solidFill>
                <a:latin typeface="Open Sans" pitchFamily="2" charset="0"/>
                <a:cs typeface="Open Sans" pitchFamily="2" charset="0"/>
              </a:defRPr>
            </a:lvl1pPr>
          </a:lstStyle>
          <a:p>
            <a:fld id="{AE28451E-F2BC-8240-B99D-B1C92C439287}" type="slidenum">
              <a:rPr lang="en-US" smtClean="0"/>
              <a:pPr/>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userDrawn="1"/>
        </p:nvPicPr>
        <p:blipFill>
          <a:blip r:embed="rId16"/>
          <a:stretch>
            <a:fillRect/>
          </a:stretch>
        </p:blipFill>
        <p:spPr>
          <a:xfrm>
            <a:off x="12192000" y="0"/>
            <a:ext cx="901700" cy="4508500"/>
          </a:xfrm>
          <a:prstGeom prst="rect">
            <a:avLst/>
          </a:prstGeom>
        </p:spPr>
      </p:pic>
    </p:spTree>
    <p:extLst>
      <p:ext uri="{BB962C8B-B14F-4D97-AF65-F5344CB8AC3E}">
        <p14:creationId xmlns:p14="http://schemas.microsoft.com/office/powerpoint/2010/main" val="4077417812"/>
      </p:ext>
    </p:extLst>
  </p:cSld>
  <p:clrMap bg1="lt1" tx1="dk1" bg2="lt2" tx2="dk2" accent1="accent1" accent2="accent2" accent3="accent3" accent4="accent4" accent5="accent5" accent6="accent6" hlink="hlink" folHlink="folHlink"/>
  <p:sldLayoutIdLst>
    <p:sldLayoutId id="2147483659" r:id="rId1"/>
    <p:sldLayoutId id="2147483649" r:id="rId2"/>
    <p:sldLayoutId id="2147483650" r:id="rId3"/>
    <p:sldLayoutId id="2147483652" r:id="rId4"/>
    <p:sldLayoutId id="2147483657" r:id="rId5"/>
    <p:sldLayoutId id="2147483653" r:id="rId6"/>
    <p:sldLayoutId id="2147483658" r:id="rId7"/>
    <p:sldLayoutId id="2147483654" r:id="rId8"/>
    <p:sldLayoutId id="2147483655" r:id="rId9"/>
    <p:sldLayoutId id="2147483660" r:id="rId10"/>
    <p:sldLayoutId id="2147483661" r:id="rId11"/>
    <p:sldLayoutId id="2147483662" r:id="rId12"/>
    <p:sldLayoutId id="2147483663" r:id="rId13"/>
  </p:sldLayoutIdLst>
  <p:txStyles>
    <p:title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sv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sv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42.png"/><Relationship Id="rId5" Type="http://schemas.openxmlformats.org/officeDocument/2006/relationships/image" Target="../media/image41.svg"/><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48018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Screenshot of the issue on GitHub showing the exception details on App Insights ">
            <a:extLst>
              <a:ext uri="{FF2B5EF4-FFF2-40B4-BE49-F238E27FC236}">
                <a16:creationId xmlns:a16="http://schemas.microsoft.com/office/drawing/2014/main" id="{7116DDC6-0374-39EF-D53B-074D78DD3467}"/>
              </a:ext>
            </a:extLst>
          </p:cNvPr>
          <p:cNvPicPr>
            <a:picLocks noChangeAspect="1"/>
          </p:cNvPicPr>
          <p:nvPr/>
        </p:nvPicPr>
        <p:blipFill rotWithShape="1">
          <a:blip r:embed="rId3"/>
          <a:srcRect t="9635" b="2146"/>
          <a:stretch/>
        </p:blipFill>
        <p:spPr>
          <a:xfrm>
            <a:off x="20" y="1282"/>
            <a:ext cx="12191980" cy="6856718"/>
          </a:xfrm>
          <a:prstGeom prst="rect">
            <a:avLst/>
          </a:prstGeom>
        </p:spPr>
      </p:pic>
    </p:spTree>
    <p:extLst>
      <p:ext uri="{BB962C8B-B14F-4D97-AF65-F5344CB8AC3E}">
        <p14:creationId xmlns:p14="http://schemas.microsoft.com/office/powerpoint/2010/main" val="716813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Screenshot of the code fix on GitHub showing an improved exception handling">
            <a:extLst>
              <a:ext uri="{FF2B5EF4-FFF2-40B4-BE49-F238E27FC236}">
                <a16:creationId xmlns:a16="http://schemas.microsoft.com/office/drawing/2014/main" id="{F65DEABA-D5EE-A6F6-BAB5-F2DEBF00D861}"/>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2283798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48AF0-3BAE-F08E-29EA-EDC5F419CDB0}"/>
              </a:ext>
            </a:extLst>
          </p:cNvPr>
          <p:cNvSpPr>
            <a:spLocks noGrp="1"/>
          </p:cNvSpPr>
          <p:nvPr>
            <p:ph type="ctrTitle"/>
          </p:nvPr>
        </p:nvSpPr>
        <p:spPr/>
        <p:txBody>
          <a:bodyPr>
            <a:normAutofit fontScale="90000"/>
          </a:bodyPr>
          <a:lstStyle/>
          <a:p>
            <a:r>
              <a:rPr lang="en-US"/>
              <a:t>Exploring some .NET website additions</a:t>
            </a:r>
          </a:p>
        </p:txBody>
      </p:sp>
      <p:pic>
        <p:nvPicPr>
          <p:cNvPr id="6" name="Graphic 5">
            <a:extLst>
              <a:ext uri="{FF2B5EF4-FFF2-40B4-BE49-F238E27FC236}">
                <a16:creationId xmlns:a16="http://schemas.microsoft.com/office/drawing/2014/main" id="{78AEFBB5-8C76-F2C2-0526-50A130B1049F}"/>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48872" y="3288936"/>
            <a:ext cx="2609850" cy="2228850"/>
          </a:xfrm>
          <a:prstGeom prst="rect">
            <a:avLst/>
          </a:prstGeom>
        </p:spPr>
      </p:pic>
    </p:spTree>
    <p:extLst>
      <p:ext uri="{BB962C8B-B14F-4D97-AF65-F5344CB8AC3E}">
        <p14:creationId xmlns:p14="http://schemas.microsoft.com/office/powerpoint/2010/main" val="2669783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4" name="Picture 13" descr="Screenshot of the Live TV page on the .NET website">
            <a:extLst>
              <a:ext uri="{FF2B5EF4-FFF2-40B4-BE49-F238E27FC236}">
                <a16:creationId xmlns:a16="http://schemas.microsoft.com/office/drawing/2014/main" id="{5F020B29-BF9D-5A7E-1107-2A7D242D7DA2}"/>
              </a:ext>
            </a:extLst>
          </p:cNvPr>
          <p:cNvPicPr>
            <a:picLocks noChangeAspect="1"/>
          </p:cNvPicPr>
          <p:nvPr/>
        </p:nvPicPr>
        <p:blipFill rotWithShape="1">
          <a:blip r:embed="rId3"/>
          <a:srcRect b="4273"/>
          <a:stretch/>
        </p:blipFill>
        <p:spPr>
          <a:xfrm>
            <a:off x="20" y="1282"/>
            <a:ext cx="12191980" cy="6856718"/>
          </a:xfrm>
          <a:prstGeom prst="rect">
            <a:avLst/>
          </a:prstGeom>
        </p:spPr>
      </p:pic>
    </p:spTree>
    <p:extLst>
      <p:ext uri="{BB962C8B-B14F-4D97-AF65-F5344CB8AC3E}">
        <p14:creationId xmlns:p14="http://schemas.microsoft.com/office/powerpoint/2010/main" val="1461452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A0388-7596-42C6-92C7-227B50B3C6A7}"/>
              </a:ext>
            </a:extLst>
          </p:cNvPr>
          <p:cNvSpPr>
            <a:spLocks noGrp="1"/>
          </p:cNvSpPr>
          <p:nvPr>
            <p:ph type="title"/>
          </p:nvPr>
        </p:nvSpPr>
        <p:spPr/>
        <p:txBody>
          <a:bodyPr/>
          <a:lstStyle/>
          <a:p>
            <a:r>
              <a:rPr lang="en-US"/>
              <a:t>.NET Live TV Requirements</a:t>
            </a:r>
          </a:p>
        </p:txBody>
      </p:sp>
      <p:sp>
        <p:nvSpPr>
          <p:cNvPr id="3" name="Content Placeholder 2">
            <a:extLst>
              <a:ext uri="{FF2B5EF4-FFF2-40B4-BE49-F238E27FC236}">
                <a16:creationId xmlns:a16="http://schemas.microsoft.com/office/drawing/2014/main" id="{5F06F66B-D3DC-4D96-AE2F-3029B719FAAE}"/>
              </a:ext>
            </a:extLst>
          </p:cNvPr>
          <p:cNvSpPr>
            <a:spLocks noGrp="1"/>
          </p:cNvSpPr>
          <p:nvPr>
            <p:ph idx="1"/>
          </p:nvPr>
        </p:nvSpPr>
        <p:spPr>
          <a:xfrm>
            <a:off x="838200" y="1825625"/>
            <a:ext cx="11017102" cy="4351338"/>
          </a:xfrm>
        </p:spPr>
        <p:txBody>
          <a:bodyPr>
            <a:normAutofit/>
          </a:bodyPr>
          <a:lstStyle/>
          <a:p>
            <a:pPr marL="342900" indent="-342900">
              <a:buFont typeface="Wingdings" panose="05000000000000000000" pitchFamily="2" charset="2"/>
              <a:buChar char="ü"/>
            </a:pPr>
            <a:r>
              <a:rPr lang="en-US" sz="3200"/>
              <a:t>Normalized schedule API from YouTube &amp; Blob Storage</a:t>
            </a:r>
          </a:p>
          <a:p>
            <a:pPr marL="342900" indent="-342900">
              <a:buFont typeface="Wingdings" panose="05000000000000000000" pitchFamily="2" charset="2"/>
              <a:buChar char="ü"/>
            </a:pPr>
            <a:r>
              <a:rPr lang="en-US" sz="3200"/>
              <a:t>Show upcoming &amp; completed shows</a:t>
            </a:r>
          </a:p>
          <a:p>
            <a:pPr marL="342900" indent="-342900">
              <a:buFont typeface="Wingdings" panose="05000000000000000000" pitchFamily="2" charset="2"/>
              <a:buChar char="ü"/>
            </a:pPr>
            <a:r>
              <a:rPr lang="en-US" sz="3200"/>
              <a:t>Live Show View</a:t>
            </a:r>
          </a:p>
          <a:p>
            <a:pPr marL="342900" indent="-342900">
              <a:buFont typeface="Wingdings" panose="05000000000000000000" pitchFamily="2" charset="2"/>
              <a:buChar char="ü"/>
            </a:pPr>
            <a:r>
              <a:rPr lang="en-US" sz="3200"/>
              <a:t>Easily scale to add more shows</a:t>
            </a:r>
          </a:p>
          <a:p>
            <a:pPr marL="342900" indent="-342900">
              <a:buFont typeface="Wingdings" panose="05000000000000000000" pitchFamily="2" charset="2"/>
              <a:buChar char="ü"/>
            </a:pPr>
            <a:r>
              <a:rPr lang="en-US" sz="3200"/>
              <a:t>Get all live &amp; on demand metrics for shows</a:t>
            </a:r>
          </a:p>
          <a:p>
            <a:pPr marL="342900" indent="-342900">
              <a:buFont typeface="Wingdings" panose="05000000000000000000" pitchFamily="2" charset="2"/>
              <a:buChar char="ü"/>
            </a:pPr>
            <a:r>
              <a:rPr lang="en-US" sz="3200"/>
              <a:t>Generate reports for hosts &amp; bosses</a:t>
            </a:r>
          </a:p>
        </p:txBody>
      </p:sp>
    </p:spTree>
    <p:extLst>
      <p:ext uri="{BB962C8B-B14F-4D97-AF65-F5344CB8AC3E}">
        <p14:creationId xmlns:p14="http://schemas.microsoft.com/office/powerpoint/2010/main" val="10300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44F39-8627-49E3-8DFB-05C44C3A5ED2}"/>
              </a:ext>
            </a:extLst>
          </p:cNvPr>
          <p:cNvSpPr>
            <a:spLocks noGrp="1"/>
          </p:cNvSpPr>
          <p:nvPr>
            <p:ph type="title"/>
          </p:nvPr>
        </p:nvSpPr>
        <p:spPr/>
        <p:txBody>
          <a:bodyPr/>
          <a:lstStyle/>
          <a:p>
            <a:r>
              <a:rPr lang="en-US" dirty="0"/>
              <a:t>.NET Live TV Architecture</a:t>
            </a:r>
          </a:p>
        </p:txBody>
      </p:sp>
      <p:sp>
        <p:nvSpPr>
          <p:cNvPr id="25" name="TextBox 24">
            <a:extLst>
              <a:ext uri="{FF2B5EF4-FFF2-40B4-BE49-F238E27FC236}">
                <a16:creationId xmlns:a16="http://schemas.microsoft.com/office/drawing/2014/main" id="{52079AA0-A1BF-472D-9F27-383126D57024}"/>
              </a:ext>
            </a:extLst>
          </p:cNvPr>
          <p:cNvSpPr txBox="1"/>
          <p:nvPr/>
        </p:nvSpPr>
        <p:spPr>
          <a:xfrm>
            <a:off x="278749" y="2736426"/>
            <a:ext cx="2414635" cy="461665"/>
          </a:xfrm>
          <a:prstGeom prst="rect">
            <a:avLst/>
          </a:prstGeom>
          <a:noFill/>
        </p:spPr>
        <p:txBody>
          <a:bodyPr wrap="none" rtlCol="0">
            <a:spAutoFit/>
          </a:bodyPr>
          <a:lstStyle/>
          <a:p>
            <a:r>
              <a:rPr lang="en-US" sz="2400">
                <a:solidFill>
                  <a:schemeClr val="bg1"/>
                </a:solidFill>
              </a:rPr>
              <a:t>Schedule Updater</a:t>
            </a:r>
          </a:p>
        </p:txBody>
      </p:sp>
      <p:grpSp>
        <p:nvGrpSpPr>
          <p:cNvPr id="3" name="Group 2" descr="Azure Functions and .NET logos">
            <a:extLst>
              <a:ext uri="{FF2B5EF4-FFF2-40B4-BE49-F238E27FC236}">
                <a16:creationId xmlns:a16="http://schemas.microsoft.com/office/drawing/2014/main" id="{EFE7682C-E9AC-4F8A-DE8C-6E2F8BACE10E}"/>
              </a:ext>
            </a:extLst>
          </p:cNvPr>
          <p:cNvGrpSpPr/>
          <p:nvPr/>
        </p:nvGrpSpPr>
        <p:grpSpPr>
          <a:xfrm>
            <a:off x="2803307" y="2415462"/>
            <a:ext cx="1741911" cy="1466785"/>
            <a:chOff x="2803307" y="2415462"/>
            <a:chExt cx="1741911" cy="1466785"/>
          </a:xfrm>
        </p:grpSpPr>
        <p:pic>
          <p:nvPicPr>
            <p:cNvPr id="5124" name="Picture 4" descr="See the source image">
              <a:extLst>
                <a:ext uri="{FF2B5EF4-FFF2-40B4-BE49-F238E27FC236}">
                  <a16:creationId xmlns:a16="http://schemas.microsoft.com/office/drawing/2014/main" id="{68EA34A4-065B-46B1-B803-9DEB06CCBC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3307" y="2415462"/>
              <a:ext cx="1741911" cy="119076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picture containing object, ball, drawing, clock&#10;&#10;Description automatically generated">
              <a:extLst>
                <a:ext uri="{FF2B5EF4-FFF2-40B4-BE49-F238E27FC236}">
                  <a16:creationId xmlns:a16="http://schemas.microsoft.com/office/drawing/2014/main" id="{963FA70C-D89B-4F3E-9C75-F058AA5C8AF9}"/>
                </a:ext>
              </a:extLst>
            </p:cNvPr>
            <p:cNvPicPr>
              <a:picLocks noChangeAspect="1"/>
            </p:cNvPicPr>
            <p:nvPr/>
          </p:nvPicPr>
          <p:blipFill>
            <a:blip r:embed="rId4"/>
            <a:stretch>
              <a:fillRect/>
            </a:stretch>
          </p:blipFill>
          <p:spPr>
            <a:xfrm>
              <a:off x="3918433" y="3329076"/>
              <a:ext cx="553171" cy="553171"/>
            </a:xfrm>
            <a:prstGeom prst="rect">
              <a:avLst/>
            </a:prstGeom>
          </p:spPr>
        </p:pic>
      </p:grpSp>
      <p:sp>
        <p:nvSpPr>
          <p:cNvPr id="24" name="Arrow: Right 23" descr="Arrow">
            <a:extLst>
              <a:ext uri="{FF2B5EF4-FFF2-40B4-BE49-F238E27FC236}">
                <a16:creationId xmlns:a16="http://schemas.microsoft.com/office/drawing/2014/main" id="{A1CDFAFD-F642-4C96-9B64-24E101F485F3}"/>
              </a:ext>
            </a:extLst>
          </p:cNvPr>
          <p:cNvSpPr/>
          <p:nvPr/>
        </p:nvSpPr>
        <p:spPr>
          <a:xfrm>
            <a:off x="4905232" y="2971095"/>
            <a:ext cx="373380" cy="28898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5122" name="Picture 2" descr="YouTube logo">
            <a:extLst>
              <a:ext uri="{FF2B5EF4-FFF2-40B4-BE49-F238E27FC236}">
                <a16:creationId xmlns:a16="http://schemas.microsoft.com/office/drawing/2014/main" id="{54C172A8-3F80-4197-A1DE-01E030D97B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4622" y="1752260"/>
            <a:ext cx="1506843" cy="1506843"/>
          </a:xfrm>
          <a:prstGeom prst="rect">
            <a:avLst/>
          </a:prstGeom>
          <a:noFill/>
          <a:extLst>
            <a:ext uri="{909E8E84-426E-40DD-AFC4-6F175D3DCCD1}">
              <a14:hiddenFill xmlns:a14="http://schemas.microsoft.com/office/drawing/2010/main">
                <a:solidFill>
                  <a:srgbClr val="FFFFFF"/>
                </a:solidFill>
              </a14:hiddenFill>
            </a:ext>
          </a:extLst>
        </p:spPr>
      </p:pic>
      <p:pic>
        <p:nvPicPr>
          <p:cNvPr id="15" name="Graphic 14">
            <a:extLst>
              <a:ext uri="{FF2B5EF4-FFF2-40B4-BE49-F238E27FC236}">
                <a16:creationId xmlns:a16="http://schemas.microsoft.com/office/drawing/2014/main" id="{97BC1790-D4B7-4D8D-8A29-5292426CE5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11418" y="3022912"/>
            <a:ext cx="1270422" cy="1270422"/>
          </a:xfrm>
          <a:prstGeom prst="rect">
            <a:avLst/>
          </a:prstGeom>
        </p:spPr>
      </p:pic>
      <p:sp>
        <p:nvSpPr>
          <p:cNvPr id="27" name="Arrow: Right 26" descr="Arrow">
            <a:extLst>
              <a:ext uri="{FF2B5EF4-FFF2-40B4-BE49-F238E27FC236}">
                <a16:creationId xmlns:a16="http://schemas.microsoft.com/office/drawing/2014/main" id="{FFB86363-69F7-4889-B25F-0D72B1E9B70A}"/>
              </a:ext>
            </a:extLst>
          </p:cNvPr>
          <p:cNvSpPr/>
          <p:nvPr/>
        </p:nvSpPr>
        <p:spPr>
          <a:xfrm>
            <a:off x="7315382" y="2939377"/>
            <a:ext cx="373380" cy="28898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11" name="Graphic 10" descr="Azure Search logo">
            <a:extLst>
              <a:ext uri="{FF2B5EF4-FFF2-40B4-BE49-F238E27FC236}">
                <a16:creationId xmlns:a16="http://schemas.microsoft.com/office/drawing/2014/main" id="{FFB8AAC0-7A8B-4FCC-97F8-9FA881E0C95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12407" y="2358045"/>
            <a:ext cx="1329734" cy="1329734"/>
          </a:xfrm>
          <a:prstGeom prst="rect">
            <a:avLst/>
          </a:prstGeom>
        </p:spPr>
      </p:pic>
      <p:sp>
        <p:nvSpPr>
          <p:cNvPr id="26" name="TextBox 25">
            <a:extLst>
              <a:ext uri="{FF2B5EF4-FFF2-40B4-BE49-F238E27FC236}">
                <a16:creationId xmlns:a16="http://schemas.microsoft.com/office/drawing/2014/main" id="{C842471F-EACD-457D-A6D5-CD81F29161F7}"/>
              </a:ext>
            </a:extLst>
          </p:cNvPr>
          <p:cNvSpPr txBox="1"/>
          <p:nvPr/>
        </p:nvSpPr>
        <p:spPr>
          <a:xfrm>
            <a:off x="1221716" y="5685147"/>
            <a:ext cx="1205715" cy="461665"/>
          </a:xfrm>
          <a:prstGeom prst="rect">
            <a:avLst/>
          </a:prstGeom>
          <a:noFill/>
        </p:spPr>
        <p:txBody>
          <a:bodyPr wrap="none" rtlCol="0">
            <a:spAutoFit/>
          </a:bodyPr>
          <a:lstStyle/>
          <a:p>
            <a:r>
              <a:rPr lang="en-US" sz="2400">
                <a:solidFill>
                  <a:schemeClr val="bg1"/>
                </a:solidFill>
              </a:rPr>
              <a:t>Website</a:t>
            </a:r>
          </a:p>
        </p:txBody>
      </p:sp>
      <p:pic>
        <p:nvPicPr>
          <p:cNvPr id="8194" name="Picture 2" descr="Blazor logo">
            <a:extLst>
              <a:ext uri="{FF2B5EF4-FFF2-40B4-BE49-F238E27FC236}">
                <a16:creationId xmlns:a16="http://schemas.microsoft.com/office/drawing/2014/main" id="{7C7542CC-9F64-4424-8DCB-51F816A4632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125501" y="4972636"/>
            <a:ext cx="1407490" cy="1407490"/>
          </a:xfrm>
          <a:prstGeom prst="rect">
            <a:avLst/>
          </a:prstGeom>
          <a:noFill/>
          <a:extLst>
            <a:ext uri="{909E8E84-426E-40DD-AFC4-6F175D3DCCD1}">
              <a14:hiddenFill xmlns:a14="http://schemas.microsoft.com/office/drawing/2010/main">
                <a:solidFill>
                  <a:srgbClr val="FFFFFF"/>
                </a:solidFill>
              </a14:hiddenFill>
            </a:ext>
          </a:extLst>
        </p:spPr>
      </p:pic>
      <p:sp>
        <p:nvSpPr>
          <p:cNvPr id="23" name="Arrow: Right 22" descr="Arrow">
            <a:extLst>
              <a:ext uri="{FF2B5EF4-FFF2-40B4-BE49-F238E27FC236}">
                <a16:creationId xmlns:a16="http://schemas.microsoft.com/office/drawing/2014/main" id="{B7C7D5FC-6742-4096-8A39-C16D508971FD}"/>
              </a:ext>
            </a:extLst>
          </p:cNvPr>
          <p:cNvSpPr/>
          <p:nvPr/>
        </p:nvSpPr>
        <p:spPr>
          <a:xfrm>
            <a:off x="4905232" y="5569794"/>
            <a:ext cx="373380" cy="28898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 name="Group 3" descr="Azure Functions and .NET logos">
            <a:extLst>
              <a:ext uri="{FF2B5EF4-FFF2-40B4-BE49-F238E27FC236}">
                <a16:creationId xmlns:a16="http://schemas.microsoft.com/office/drawing/2014/main" id="{8BBA2578-E78B-FA27-2288-147F5723269F}"/>
              </a:ext>
            </a:extLst>
          </p:cNvPr>
          <p:cNvGrpSpPr/>
          <p:nvPr/>
        </p:nvGrpSpPr>
        <p:grpSpPr>
          <a:xfrm>
            <a:off x="5523995" y="5012719"/>
            <a:ext cx="1741911" cy="1466785"/>
            <a:chOff x="5523995" y="5012719"/>
            <a:chExt cx="1741911" cy="1466785"/>
          </a:xfrm>
        </p:grpSpPr>
        <p:pic>
          <p:nvPicPr>
            <p:cNvPr id="29" name="Picture 4" descr="See the source image">
              <a:extLst>
                <a:ext uri="{FF2B5EF4-FFF2-40B4-BE49-F238E27FC236}">
                  <a16:creationId xmlns:a16="http://schemas.microsoft.com/office/drawing/2014/main" id="{318E6BF0-B360-4898-B421-7FB7588284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3995" y="5012719"/>
              <a:ext cx="1741911" cy="119076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A picture containing object, ball, drawing, clock&#10;&#10;Description automatically generated">
              <a:extLst>
                <a:ext uri="{FF2B5EF4-FFF2-40B4-BE49-F238E27FC236}">
                  <a16:creationId xmlns:a16="http://schemas.microsoft.com/office/drawing/2014/main" id="{1D9D06AB-CB20-41C6-8199-E22EC3F88A97}"/>
                </a:ext>
              </a:extLst>
            </p:cNvPr>
            <p:cNvPicPr>
              <a:picLocks noChangeAspect="1"/>
            </p:cNvPicPr>
            <p:nvPr/>
          </p:nvPicPr>
          <p:blipFill>
            <a:blip r:embed="rId4"/>
            <a:stretch>
              <a:fillRect/>
            </a:stretch>
          </p:blipFill>
          <p:spPr>
            <a:xfrm>
              <a:off x="6639121" y="5926333"/>
              <a:ext cx="553171" cy="553171"/>
            </a:xfrm>
            <a:prstGeom prst="rect">
              <a:avLst/>
            </a:prstGeom>
          </p:spPr>
        </p:pic>
      </p:grpSp>
      <p:sp>
        <p:nvSpPr>
          <p:cNvPr id="28" name="Arrow: Right 27" descr="Arrow">
            <a:extLst>
              <a:ext uri="{FF2B5EF4-FFF2-40B4-BE49-F238E27FC236}">
                <a16:creationId xmlns:a16="http://schemas.microsoft.com/office/drawing/2014/main" id="{608DF5CD-0A0F-4483-A380-D658459C9F89}"/>
              </a:ext>
            </a:extLst>
          </p:cNvPr>
          <p:cNvSpPr/>
          <p:nvPr/>
        </p:nvSpPr>
        <p:spPr>
          <a:xfrm>
            <a:off x="7447955" y="5546809"/>
            <a:ext cx="373380" cy="28898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21" name="Graphic 20" descr="Azure Search logo">
            <a:extLst>
              <a:ext uri="{FF2B5EF4-FFF2-40B4-BE49-F238E27FC236}">
                <a16:creationId xmlns:a16="http://schemas.microsoft.com/office/drawing/2014/main" id="{67F07497-CD7C-4262-AFC8-8410796D786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064262" y="5049606"/>
            <a:ext cx="1329734" cy="1329734"/>
          </a:xfrm>
          <a:prstGeom prst="rect">
            <a:avLst/>
          </a:prstGeom>
        </p:spPr>
      </p:pic>
      <p:sp>
        <p:nvSpPr>
          <p:cNvPr id="31" name="Arrow: Right 30" descr="Arrow">
            <a:extLst>
              <a:ext uri="{FF2B5EF4-FFF2-40B4-BE49-F238E27FC236}">
                <a16:creationId xmlns:a16="http://schemas.microsoft.com/office/drawing/2014/main" id="{81A5B977-7B1B-4052-B1EA-F2B8CD02EACC}"/>
              </a:ext>
            </a:extLst>
          </p:cNvPr>
          <p:cNvSpPr/>
          <p:nvPr/>
        </p:nvSpPr>
        <p:spPr>
          <a:xfrm>
            <a:off x="9721429" y="5685147"/>
            <a:ext cx="373380" cy="28898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0" name="Group 19" descr="JSON logo">
            <a:extLst>
              <a:ext uri="{FF2B5EF4-FFF2-40B4-BE49-F238E27FC236}">
                <a16:creationId xmlns:a16="http://schemas.microsoft.com/office/drawing/2014/main" id="{491C0382-A3D7-4F45-A0F8-613D0500DF86}"/>
              </a:ext>
            </a:extLst>
          </p:cNvPr>
          <p:cNvGrpSpPr/>
          <p:nvPr/>
        </p:nvGrpSpPr>
        <p:grpSpPr>
          <a:xfrm>
            <a:off x="10498039" y="5280293"/>
            <a:ext cx="944489" cy="1099045"/>
            <a:chOff x="8808477" y="3409297"/>
            <a:chExt cx="668021" cy="777336"/>
          </a:xfrm>
        </p:grpSpPr>
        <p:pic>
          <p:nvPicPr>
            <p:cNvPr id="22" name="Picture 2" descr="Icon&#10;&#10;Description automatically generated">
              <a:extLst>
                <a:ext uri="{FF2B5EF4-FFF2-40B4-BE49-F238E27FC236}">
                  <a16:creationId xmlns:a16="http://schemas.microsoft.com/office/drawing/2014/main" id="{64ED430E-7A11-485C-936E-EDCCFABB58E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843090" y="3409297"/>
              <a:ext cx="576284" cy="576284"/>
            </a:xfrm>
            <a:prstGeom prst="rect">
              <a:avLst/>
            </a:prstGeom>
            <a:noFill/>
          </p:spPr>
        </p:pic>
        <p:sp>
          <p:nvSpPr>
            <p:cNvPr id="32" name="TextBox 31">
              <a:extLst>
                <a:ext uri="{FF2B5EF4-FFF2-40B4-BE49-F238E27FC236}">
                  <a16:creationId xmlns:a16="http://schemas.microsoft.com/office/drawing/2014/main" id="{9DB123D3-3FC8-47FE-93AB-4692BD12877B}"/>
                </a:ext>
              </a:extLst>
            </p:cNvPr>
            <p:cNvSpPr txBox="1"/>
            <p:nvPr/>
          </p:nvSpPr>
          <p:spPr>
            <a:xfrm>
              <a:off x="8808477" y="3925411"/>
              <a:ext cx="668021" cy="261222"/>
            </a:xfrm>
            <a:prstGeom prst="rect">
              <a:avLst/>
            </a:prstGeom>
            <a:noFill/>
          </p:spPr>
          <p:txBody>
            <a:bodyPr wrap="none" rtlCol="0">
              <a:spAutoFit/>
            </a:bodyPr>
            <a:lstStyle/>
            <a:p>
              <a:pPr algn="ctr"/>
              <a:r>
                <a:rPr lang="en-US" b="1">
                  <a:solidFill>
                    <a:schemeClr val="bg1"/>
                  </a:solidFill>
                  <a:latin typeface="Consolas" panose="020B0609020204030204" pitchFamily="49" charset="0"/>
                </a:rPr>
                <a:t>{JSON}</a:t>
              </a:r>
            </a:p>
          </p:txBody>
        </p:sp>
      </p:grpSp>
    </p:spTree>
    <p:extLst>
      <p:ext uri="{BB962C8B-B14F-4D97-AF65-F5344CB8AC3E}">
        <p14:creationId xmlns:p14="http://schemas.microsoft.com/office/powerpoint/2010/main" val="2502406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500"/>
                                        <p:tgtEl>
                                          <p:spTgt spid="5122"/>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194"/>
                                        </p:tgtEl>
                                        <p:attrNameLst>
                                          <p:attrName>style.visibility</p:attrName>
                                        </p:attrNameLst>
                                      </p:cBhvr>
                                      <p:to>
                                        <p:strVal val="visible"/>
                                      </p:to>
                                    </p:set>
                                    <p:animEffect transition="in" filter="fade">
                                      <p:cBhvr>
                                        <p:cTn id="28" dur="500"/>
                                        <p:tgtEl>
                                          <p:spTgt spid="819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P spid="23" grpId="0" animBg="1"/>
      <p:bldP spid="28" grpId="0" animBg="1"/>
      <p:bldP spid="3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8280-E838-A2B0-0BDB-EBFAEA3E936D}"/>
              </a:ext>
            </a:extLst>
          </p:cNvPr>
          <p:cNvSpPr>
            <a:spLocks noGrp="1"/>
          </p:cNvSpPr>
          <p:nvPr>
            <p:ph type="title"/>
          </p:nvPr>
        </p:nvSpPr>
        <p:spPr/>
        <p:txBody>
          <a:bodyPr/>
          <a:lstStyle/>
          <a:p>
            <a:r>
              <a:rPr lang="en-US"/>
              <a:t>Community page features</a:t>
            </a:r>
          </a:p>
        </p:txBody>
      </p:sp>
      <p:pic>
        <p:nvPicPr>
          <p:cNvPr id="4" name="Content Placeholder 3" descr="Screenshot of the .NET community page showing the latest news and upcoming events section">
            <a:extLst>
              <a:ext uri="{FF2B5EF4-FFF2-40B4-BE49-F238E27FC236}">
                <a16:creationId xmlns:a16="http://schemas.microsoft.com/office/drawing/2014/main" id="{03A40596-2C7B-B134-D6A1-CAF88A6C33C5}"/>
              </a:ext>
            </a:extLst>
          </p:cNvPr>
          <p:cNvPicPr>
            <a:picLocks noGrp="1" noChangeAspect="1"/>
          </p:cNvPicPr>
          <p:nvPr>
            <p:ph sz="half" idx="1"/>
          </p:nvPr>
        </p:nvPicPr>
        <p:blipFill>
          <a:blip r:embed="rId3"/>
          <a:stretch>
            <a:fillRect/>
          </a:stretch>
        </p:blipFill>
        <p:spPr>
          <a:xfrm>
            <a:off x="838200" y="2327038"/>
            <a:ext cx="5181600" cy="3348511"/>
          </a:xfrm>
        </p:spPr>
      </p:pic>
      <p:pic>
        <p:nvPicPr>
          <p:cNvPr id="8" name="Content Placeholder 7" descr="Screenshot of the events page on the .NET site">
            <a:extLst>
              <a:ext uri="{FF2B5EF4-FFF2-40B4-BE49-F238E27FC236}">
                <a16:creationId xmlns:a16="http://schemas.microsoft.com/office/drawing/2014/main" id="{D20A8D4F-737A-5609-929A-ABFB6D77F093}"/>
              </a:ext>
            </a:extLst>
          </p:cNvPr>
          <p:cNvPicPr>
            <a:picLocks noGrp="1" noChangeAspect="1"/>
          </p:cNvPicPr>
          <p:nvPr>
            <p:ph sz="half" idx="2"/>
          </p:nvPr>
        </p:nvPicPr>
        <p:blipFill>
          <a:blip r:embed="rId4"/>
          <a:stretch>
            <a:fillRect/>
          </a:stretch>
        </p:blipFill>
        <p:spPr>
          <a:xfrm>
            <a:off x="6172200" y="1832550"/>
            <a:ext cx="5181600" cy="4337488"/>
          </a:xfrm>
        </p:spPr>
      </p:pic>
    </p:spTree>
    <p:extLst>
      <p:ext uri="{BB962C8B-B14F-4D97-AF65-F5344CB8AC3E}">
        <p14:creationId xmlns:p14="http://schemas.microsoft.com/office/powerpoint/2010/main" val="3930136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DB36D-7B94-4093-9AEF-B00A889F55A1}"/>
              </a:ext>
            </a:extLst>
          </p:cNvPr>
          <p:cNvSpPr>
            <a:spLocks noGrp="1"/>
          </p:cNvSpPr>
          <p:nvPr>
            <p:ph type="title"/>
          </p:nvPr>
        </p:nvSpPr>
        <p:spPr/>
        <p:txBody>
          <a:bodyPr/>
          <a:lstStyle/>
          <a:p>
            <a:r>
              <a:rPr lang="en-US"/>
              <a:t>Website localization</a:t>
            </a:r>
          </a:p>
        </p:txBody>
      </p:sp>
      <p:sp>
        <p:nvSpPr>
          <p:cNvPr id="3" name="Content Placeholder 2">
            <a:extLst>
              <a:ext uri="{FF2B5EF4-FFF2-40B4-BE49-F238E27FC236}">
                <a16:creationId xmlns:a16="http://schemas.microsoft.com/office/drawing/2014/main" id="{550AA0C9-CBB4-449C-9B50-25E8C3952DE8}"/>
              </a:ext>
            </a:extLst>
          </p:cNvPr>
          <p:cNvSpPr>
            <a:spLocks noGrp="1"/>
          </p:cNvSpPr>
          <p:nvPr>
            <p:ph idx="1"/>
          </p:nvPr>
        </p:nvSpPr>
        <p:spPr/>
        <p:txBody>
          <a:bodyPr/>
          <a:lstStyle/>
          <a:p>
            <a:r>
              <a:rPr lang="en-US"/>
              <a:t>Uses Portable Object (PO) files with Orchard Core</a:t>
            </a:r>
          </a:p>
          <a:p>
            <a:pPr lvl="1"/>
            <a:r>
              <a:rPr lang="en-US"/>
              <a:t>PO files are distributed as text files containing the translated strings for a given language.</a:t>
            </a:r>
          </a:p>
          <a:p>
            <a:pPr lvl="1"/>
            <a:r>
              <a:rPr lang="en-US"/>
              <a:t>Usually pair of ID and translation:</a:t>
            </a:r>
          </a:p>
          <a:p>
            <a:pPr lvl="1"/>
            <a:endParaRPr lang="en-US"/>
          </a:p>
          <a:p>
            <a:pPr lvl="1"/>
            <a:endParaRPr lang="en-US"/>
          </a:p>
          <a:p>
            <a:pPr lvl="1"/>
            <a:endParaRPr lang="en-US"/>
          </a:p>
          <a:p>
            <a:pPr lvl="1"/>
            <a:endParaRPr lang="en-US"/>
          </a:p>
          <a:p>
            <a:pPr lvl="1"/>
            <a:endParaRPr lang="en-US"/>
          </a:p>
          <a:p>
            <a:pPr lvl="1"/>
            <a:endParaRPr lang="en-US"/>
          </a:p>
          <a:p>
            <a:pPr marL="457200" lvl="1" indent="0">
              <a:buNone/>
            </a:pPr>
            <a:endParaRPr lang="en-US"/>
          </a:p>
          <a:p>
            <a:r>
              <a:rPr lang="en-US"/>
              <a:t>Uses </a:t>
            </a:r>
            <a:r>
              <a:rPr lang="en-US" err="1"/>
              <a:t>POExtractor</a:t>
            </a:r>
            <a:r>
              <a:rPr lang="en-US"/>
              <a:t> tool to extract translatable strings</a:t>
            </a:r>
          </a:p>
          <a:p>
            <a:pPr marL="0" indent="0">
              <a:buNone/>
            </a:pPr>
            <a:endParaRPr lang="en-US"/>
          </a:p>
        </p:txBody>
      </p:sp>
      <p:sp>
        <p:nvSpPr>
          <p:cNvPr id="5" name="TextBox 4">
            <a:extLst>
              <a:ext uri="{FF2B5EF4-FFF2-40B4-BE49-F238E27FC236}">
                <a16:creationId xmlns:a16="http://schemas.microsoft.com/office/drawing/2014/main" id="{77A51658-6C8A-4869-9B0E-BA4873733EE5}"/>
              </a:ext>
            </a:extLst>
          </p:cNvPr>
          <p:cNvSpPr txBox="1"/>
          <p:nvPr/>
        </p:nvSpPr>
        <p:spPr>
          <a:xfrm>
            <a:off x="838200" y="3002184"/>
            <a:ext cx="5840060" cy="646331"/>
          </a:xfrm>
          <a:prstGeom prst="rect">
            <a:avLst/>
          </a:prstGeom>
          <a:noFill/>
        </p:spPr>
        <p:txBody>
          <a:bodyPr wrap="none" rtlCol="0">
            <a:spAutoFit/>
          </a:bodyPr>
          <a:lstStyle/>
          <a:p>
            <a:r>
              <a:rPr lang="en-US"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msgid</a:t>
            </a:r>
            <a:r>
              <a:rPr 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"Free. Cross-platform. Open source."</a:t>
            </a:r>
          </a:p>
          <a:p>
            <a:r>
              <a:rPr lang="en-US"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msgstr</a:t>
            </a:r>
            <a:r>
              <a:rPr 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a:t>
            </a:r>
          </a:p>
        </p:txBody>
      </p:sp>
      <p:sp>
        <p:nvSpPr>
          <p:cNvPr id="8" name="TextBox 7">
            <a:extLst>
              <a:ext uri="{FF2B5EF4-FFF2-40B4-BE49-F238E27FC236}">
                <a16:creationId xmlns:a16="http://schemas.microsoft.com/office/drawing/2014/main" id="{C4F5F334-B2D6-4F71-8086-817A7DF0660C}"/>
              </a:ext>
            </a:extLst>
          </p:cNvPr>
          <p:cNvSpPr txBox="1"/>
          <p:nvPr/>
        </p:nvSpPr>
        <p:spPr>
          <a:xfrm>
            <a:off x="838200" y="3783452"/>
            <a:ext cx="6840334" cy="646331"/>
          </a:xfrm>
          <a:prstGeom prst="rect">
            <a:avLst/>
          </a:prstGeom>
          <a:noFill/>
        </p:spPr>
        <p:txBody>
          <a:bodyPr wrap="none" rtlCol="0">
            <a:spAutoFit/>
          </a:bodyPr>
          <a:lstStyle/>
          <a:p>
            <a:r>
              <a:rPr lang="en-US"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msgid</a:t>
            </a:r>
            <a:r>
              <a:rPr 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"Free. Cross-platform. Open source."</a:t>
            </a:r>
          </a:p>
          <a:p>
            <a:r>
              <a:rPr lang="en-US"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msgstr</a:t>
            </a:r>
            <a:r>
              <a:rPr 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a:t>
            </a:r>
            <a:r>
              <a:rPr lang="ja-JP" alt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無料。クロスプラットフォーム。オープン ソース。</a:t>
            </a:r>
            <a:r>
              <a:rPr lang="en-US" altLang="ja-JP">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a:t>
            </a:r>
            <a:endParaRPr lang="en-US">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endParaRPr>
          </a:p>
        </p:txBody>
      </p:sp>
      <p:pic>
        <p:nvPicPr>
          <p:cNvPr id="9" name="Picture 8" descr="Screenshot of the tool running">
            <a:extLst>
              <a:ext uri="{FF2B5EF4-FFF2-40B4-BE49-F238E27FC236}">
                <a16:creationId xmlns:a16="http://schemas.microsoft.com/office/drawing/2014/main" id="{4DEAF29C-0D60-7AE2-6082-A624D8C53B38}"/>
              </a:ext>
            </a:extLst>
          </p:cNvPr>
          <p:cNvPicPr>
            <a:picLocks noChangeAspect="1"/>
          </p:cNvPicPr>
          <p:nvPr/>
        </p:nvPicPr>
        <p:blipFill>
          <a:blip r:embed="rId3"/>
          <a:stretch>
            <a:fillRect/>
          </a:stretch>
        </p:blipFill>
        <p:spPr>
          <a:xfrm>
            <a:off x="3631659" y="1825625"/>
            <a:ext cx="7299201" cy="4893428"/>
          </a:xfrm>
          <a:prstGeom prst="rect">
            <a:avLst/>
          </a:prstGeom>
        </p:spPr>
      </p:pic>
    </p:spTree>
    <p:extLst>
      <p:ext uri="{BB962C8B-B14F-4D97-AF65-F5344CB8AC3E}">
        <p14:creationId xmlns:p14="http://schemas.microsoft.com/office/powerpoint/2010/main" val="3204030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A021B-033D-1DF5-E8EC-F66D587FDAAB}"/>
              </a:ext>
            </a:extLst>
          </p:cNvPr>
          <p:cNvSpPr>
            <a:spLocks noGrp="1"/>
          </p:cNvSpPr>
          <p:nvPr>
            <p:ph type="title"/>
          </p:nvPr>
        </p:nvSpPr>
        <p:spPr/>
        <p:txBody>
          <a:bodyPr/>
          <a:lstStyle/>
          <a:p>
            <a:r>
              <a:rPr lang="en-US"/>
              <a:t>Website localization process</a:t>
            </a:r>
          </a:p>
        </p:txBody>
      </p:sp>
      <p:sp>
        <p:nvSpPr>
          <p:cNvPr id="3" name="Content Placeholder 2">
            <a:extLst>
              <a:ext uri="{FF2B5EF4-FFF2-40B4-BE49-F238E27FC236}">
                <a16:creationId xmlns:a16="http://schemas.microsoft.com/office/drawing/2014/main" id="{03CF1A05-ED1E-D03A-8474-8E0A30406AE4}"/>
              </a:ext>
            </a:extLst>
          </p:cNvPr>
          <p:cNvSpPr>
            <a:spLocks noGrp="1"/>
          </p:cNvSpPr>
          <p:nvPr>
            <p:ph idx="1"/>
          </p:nvPr>
        </p:nvSpPr>
        <p:spPr/>
        <p:txBody>
          <a:bodyPr>
            <a:normAutofit/>
          </a:bodyPr>
          <a:lstStyle/>
          <a:p>
            <a:r>
              <a:rPr lang="en-US" sz="2400"/>
              <a:t>Reference the Orchard Core NuGet package</a:t>
            </a:r>
          </a:p>
          <a:p>
            <a:endParaRPr lang="en-US" sz="2400"/>
          </a:p>
          <a:p>
            <a:endParaRPr lang="en-US" sz="2400"/>
          </a:p>
          <a:p>
            <a:r>
              <a:rPr lang="en-US" sz="2400"/>
              <a:t>Changes to the middleware and routing logic</a:t>
            </a:r>
          </a:p>
          <a:p>
            <a:r>
              <a:rPr lang="en-US" sz="2400"/>
              <a:t>We use Accept headers to redirect to a locale if URL is missing the locale</a:t>
            </a:r>
          </a:p>
        </p:txBody>
      </p:sp>
      <p:sp>
        <p:nvSpPr>
          <p:cNvPr id="4" name="TextBox 3">
            <a:extLst>
              <a:ext uri="{FF2B5EF4-FFF2-40B4-BE49-F238E27FC236}">
                <a16:creationId xmlns:a16="http://schemas.microsoft.com/office/drawing/2014/main" id="{AC9103E9-7E82-0701-8936-0D4B483588B5}"/>
              </a:ext>
            </a:extLst>
          </p:cNvPr>
          <p:cNvSpPr txBox="1"/>
          <p:nvPr/>
        </p:nvSpPr>
        <p:spPr>
          <a:xfrm>
            <a:off x="965522" y="2301915"/>
            <a:ext cx="10139571" cy="461665"/>
          </a:xfrm>
          <a:prstGeom prst="rect">
            <a:avLst/>
          </a:prstGeom>
          <a:noFill/>
        </p:spPr>
        <p:txBody>
          <a:bodyPr wrap="none" rtlCol="0">
            <a:spAutoFit/>
          </a:bodyPr>
          <a:lstStyle/>
          <a:p>
            <a:r>
              <a:rPr lang="en-US" sz="2400">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&lt;</a:t>
            </a:r>
            <a:r>
              <a:rPr lang="en-US" sz="2400"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PackageReference</a:t>
            </a:r>
            <a:r>
              <a:rPr lang="en-US" sz="2400">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Include="</a:t>
            </a:r>
            <a:r>
              <a:rPr lang="en-US" sz="2400" err="1">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OrchardCore.Localization.Core</a:t>
            </a:r>
            <a:r>
              <a:rPr lang="en-US" sz="2400">
                <a:solidFill>
                  <a:srgbClr val="B9AAEE"/>
                </a:solidFill>
                <a:latin typeface="Cascadia Code PL" panose="020B0609020000020004" pitchFamily="49" charset="0"/>
                <a:ea typeface="Cascadia Code PL" panose="020B0609020000020004" pitchFamily="49" charset="0"/>
                <a:cs typeface="Cascadia Code PL" panose="020B0609020000020004" pitchFamily="49" charset="0"/>
              </a:rPr>
              <a:t>" Version="1.4.0" /&gt;</a:t>
            </a:r>
          </a:p>
        </p:txBody>
      </p:sp>
    </p:spTree>
    <p:extLst>
      <p:ext uri="{BB962C8B-B14F-4D97-AF65-F5344CB8AC3E}">
        <p14:creationId xmlns:p14="http://schemas.microsoft.com/office/powerpoint/2010/main" val="1145658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4B59C91-E74C-5DD8-87E3-955E02DBBEF9}"/>
              </a:ext>
            </a:extLst>
          </p:cNvPr>
          <p:cNvSpPr>
            <a:spLocks noGrp="1"/>
          </p:cNvSpPr>
          <p:nvPr>
            <p:ph type="title"/>
          </p:nvPr>
        </p:nvSpPr>
        <p:spPr/>
        <p:txBody>
          <a:bodyPr/>
          <a:lstStyle/>
          <a:p>
            <a:r>
              <a:rPr lang="en-US"/>
              <a:t>Website redesign</a:t>
            </a:r>
          </a:p>
        </p:txBody>
      </p:sp>
      <p:pic>
        <p:nvPicPr>
          <p:cNvPr id="3" name="Picture 2" descr="Screenshot of the .NET website homepage in light mode">
            <a:extLst>
              <a:ext uri="{FF2B5EF4-FFF2-40B4-BE49-F238E27FC236}">
                <a16:creationId xmlns:a16="http://schemas.microsoft.com/office/drawing/2014/main" id="{F80D1427-FF17-840D-16DD-34F859F1C930}"/>
              </a:ext>
            </a:extLst>
          </p:cNvPr>
          <p:cNvPicPr>
            <a:picLocks noChangeAspect="1"/>
          </p:cNvPicPr>
          <p:nvPr/>
        </p:nvPicPr>
        <p:blipFill>
          <a:blip r:embed="rId2"/>
          <a:stretch>
            <a:fillRect/>
          </a:stretch>
        </p:blipFill>
        <p:spPr>
          <a:xfrm>
            <a:off x="1039091" y="2069316"/>
            <a:ext cx="5268451" cy="4423559"/>
          </a:xfrm>
          <a:prstGeom prst="rect">
            <a:avLst/>
          </a:prstGeom>
        </p:spPr>
      </p:pic>
      <p:pic>
        <p:nvPicPr>
          <p:cNvPr id="8" name="Picture 7" descr="Screenshot of the .NET website homepage in dark mode">
            <a:extLst>
              <a:ext uri="{FF2B5EF4-FFF2-40B4-BE49-F238E27FC236}">
                <a16:creationId xmlns:a16="http://schemas.microsoft.com/office/drawing/2014/main" id="{39D16490-E5D3-0C96-5F0B-F3C5A5E6BF6D}"/>
              </a:ext>
            </a:extLst>
          </p:cNvPr>
          <p:cNvPicPr>
            <a:picLocks noChangeAspect="1"/>
          </p:cNvPicPr>
          <p:nvPr/>
        </p:nvPicPr>
        <p:blipFill>
          <a:blip r:embed="rId3"/>
          <a:stretch>
            <a:fillRect/>
          </a:stretch>
        </p:blipFill>
        <p:spPr>
          <a:xfrm>
            <a:off x="6691745" y="399650"/>
            <a:ext cx="4970318" cy="4313625"/>
          </a:xfrm>
          <a:prstGeom prst="rect">
            <a:avLst/>
          </a:prstGeom>
        </p:spPr>
      </p:pic>
    </p:spTree>
    <p:extLst>
      <p:ext uri="{BB962C8B-B14F-4D97-AF65-F5344CB8AC3E}">
        <p14:creationId xmlns:p14="http://schemas.microsoft.com/office/powerpoint/2010/main" val="4209358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6FA4A-2F54-BB42-2464-78B9DB30381E}"/>
              </a:ext>
            </a:extLst>
          </p:cNvPr>
          <p:cNvSpPr>
            <a:spLocks noGrp="1"/>
          </p:cNvSpPr>
          <p:nvPr>
            <p:ph type="ctrTitle"/>
          </p:nvPr>
        </p:nvSpPr>
        <p:spPr/>
        <p:txBody>
          <a:bodyPr>
            <a:normAutofit fontScale="90000"/>
          </a:bodyPr>
          <a:lstStyle/>
          <a:p>
            <a:r>
              <a:rPr lang="en-US"/>
              <a:t>Using .NET to build the .NET website</a:t>
            </a:r>
          </a:p>
        </p:txBody>
      </p:sp>
      <p:sp>
        <p:nvSpPr>
          <p:cNvPr id="3" name="Subtitle 2">
            <a:extLst>
              <a:ext uri="{FF2B5EF4-FFF2-40B4-BE49-F238E27FC236}">
                <a16:creationId xmlns:a16="http://schemas.microsoft.com/office/drawing/2014/main" id="{D8D53EF0-741B-FABA-3A92-7027C393D23C}"/>
              </a:ext>
            </a:extLst>
          </p:cNvPr>
          <p:cNvSpPr>
            <a:spLocks noGrp="1"/>
          </p:cNvSpPr>
          <p:nvPr>
            <p:ph type="subTitle" idx="1"/>
          </p:nvPr>
        </p:nvSpPr>
        <p:spPr>
          <a:xfrm>
            <a:off x="838200" y="4641129"/>
            <a:ext cx="9144000" cy="697164"/>
          </a:xfrm>
        </p:spPr>
        <p:txBody>
          <a:bodyPr>
            <a:normAutofit lnSpcReduction="10000"/>
          </a:bodyPr>
          <a:lstStyle/>
          <a:p>
            <a:r>
              <a:rPr lang="en-US"/>
              <a:t>Jon Galloway &amp; Maira Wenzel</a:t>
            </a:r>
          </a:p>
          <a:p>
            <a:r>
              <a:rPr lang="en-US"/>
              <a:t>Microsoft</a:t>
            </a:r>
          </a:p>
        </p:txBody>
      </p:sp>
    </p:spTree>
    <p:extLst>
      <p:ext uri="{BB962C8B-B14F-4D97-AF65-F5344CB8AC3E}">
        <p14:creationId xmlns:p14="http://schemas.microsoft.com/office/powerpoint/2010/main" val="2455987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drone hovering ">
            <a:extLst>
              <a:ext uri="{FF2B5EF4-FFF2-40B4-BE49-F238E27FC236}">
                <a16:creationId xmlns:a16="http://schemas.microsoft.com/office/drawing/2014/main" id="{DF502002-1661-E94D-EA46-4DB1C6D460E4}"/>
              </a:ext>
            </a:extLst>
          </p:cNvPr>
          <p:cNvPicPr>
            <a:picLocks noChangeAspect="1"/>
          </p:cNvPicPr>
          <p:nvPr/>
        </p:nvPicPr>
        <p:blipFill>
          <a:blip r:embed="rId3"/>
          <a:stretch>
            <a:fillRect/>
          </a:stretch>
        </p:blipFill>
        <p:spPr>
          <a:xfrm>
            <a:off x="6241727" y="1352016"/>
            <a:ext cx="2723795" cy="795234"/>
          </a:xfrm>
          <a:prstGeom prst="rect">
            <a:avLst/>
          </a:prstGeom>
        </p:spPr>
      </p:pic>
      <p:sp>
        <p:nvSpPr>
          <p:cNvPr id="5" name="Text Placeholder 4">
            <a:extLst>
              <a:ext uri="{FF2B5EF4-FFF2-40B4-BE49-F238E27FC236}">
                <a16:creationId xmlns:a16="http://schemas.microsoft.com/office/drawing/2014/main" id="{A09736A7-7FE4-2441-E18F-5C3E70CEC182}"/>
              </a:ext>
            </a:extLst>
          </p:cNvPr>
          <p:cNvSpPr>
            <a:spLocks noGrp="1"/>
          </p:cNvSpPr>
          <p:nvPr>
            <p:ph type="body" sz="quarter" idx="23"/>
          </p:nvPr>
        </p:nvSpPr>
        <p:spPr>
          <a:xfrm>
            <a:off x="586670" y="3725034"/>
            <a:ext cx="6553934" cy="879472"/>
          </a:xfrm>
        </p:spPr>
        <p:txBody>
          <a:bodyPr vert="horz" wrap="square" lIns="0" tIns="0" rIns="0" bIns="0" rtlCol="0" anchor="t">
            <a:spAutoFit/>
          </a:bodyPr>
          <a:lstStyle/>
          <a:p>
            <a:pPr marL="0" indent="0">
              <a:lnSpc>
                <a:spcPct val="90000"/>
              </a:lnSpc>
              <a:spcBef>
                <a:spcPts val="0"/>
              </a:spcBef>
              <a:buNone/>
            </a:pPr>
            <a:r>
              <a:rPr lang="en-US" sz="6350">
                <a:latin typeface="Open Sans SemiBold"/>
                <a:ea typeface="Open Sans SemiBold"/>
                <a:cs typeface="Open Sans SemiBold"/>
              </a:rPr>
              <a:t>Thank you!</a:t>
            </a:r>
            <a:endParaRPr lang="en-US"/>
          </a:p>
        </p:txBody>
      </p:sp>
      <p:sp>
        <p:nvSpPr>
          <p:cNvPr id="6" name="Text Placeholder 4">
            <a:extLst>
              <a:ext uri="{FF2B5EF4-FFF2-40B4-BE49-F238E27FC236}">
                <a16:creationId xmlns:a16="http://schemas.microsoft.com/office/drawing/2014/main" id="{7D39C64D-739A-2478-A40E-B674F6F8CCE8}"/>
              </a:ext>
            </a:extLst>
          </p:cNvPr>
          <p:cNvSpPr>
            <a:spLocks noGrp="1"/>
          </p:cNvSpPr>
          <p:nvPr>
            <p:ph type="body" sz="quarter" idx="12" hasCustomPrompt="1"/>
          </p:nvPr>
        </p:nvSpPr>
        <p:spPr>
          <a:xfrm>
            <a:off x="586670" y="4780270"/>
            <a:ext cx="6473776" cy="498598"/>
          </a:xfrm>
        </p:spPr>
        <p:txBody>
          <a:bodyPr vert="horz" wrap="square" lIns="0" tIns="0" rIns="0" bIns="0" rtlCol="0" anchor="t">
            <a:spAutoFit/>
          </a:bodyPr>
          <a:lstStyle>
            <a:lvl1pPr>
              <a:defRPr>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marL="0" indent="0">
              <a:buNone/>
            </a:pPr>
            <a:r>
              <a:rPr lang="en-US">
                <a:latin typeface="Open Sans SemiBold"/>
                <a:ea typeface="Open Sans SemiBold"/>
                <a:cs typeface="Open Sans SemiBold"/>
              </a:rPr>
              <a:t>Let's build amazing apps with .NET 7</a:t>
            </a:r>
            <a:br>
              <a:rPr lang="en-US">
                <a:latin typeface="Open Sans SemiBold"/>
                <a:ea typeface="Open Sans SemiBold"/>
                <a:cs typeface="Open Sans SemiBold"/>
              </a:rPr>
            </a:br>
            <a:r>
              <a:rPr lang="en-US">
                <a:solidFill>
                  <a:srgbClr val="B9AAEE"/>
                </a:solidFill>
                <a:latin typeface="Open Sans SemiBold"/>
                <a:ea typeface="Open Sans SemiBold"/>
                <a:cs typeface="Open Sans SemiBold"/>
              </a:rPr>
              <a:t>get.dot.net/7</a:t>
            </a:r>
            <a:endParaRPr lang="en-US">
              <a:solidFill>
                <a:srgbClr val="B9AAEE"/>
              </a:solidFill>
            </a:endParaRPr>
          </a:p>
        </p:txBody>
      </p:sp>
      <p:pic>
        <p:nvPicPr>
          <p:cNvPr id="2" name="Graphic 1" descr="Circles ">
            <a:extLst>
              <a:ext uri="{FF2B5EF4-FFF2-40B4-BE49-F238E27FC236}">
                <a16:creationId xmlns:a16="http://schemas.microsoft.com/office/drawing/2014/main" id="{C25A7EC1-3398-ADB0-D42D-FFDD05AED39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r="28711"/>
          <a:stretch/>
        </p:blipFill>
        <p:spPr>
          <a:xfrm>
            <a:off x="6241727" y="5298210"/>
            <a:ext cx="5950274" cy="828034"/>
          </a:xfrm>
          <a:prstGeom prst="rect">
            <a:avLst/>
          </a:prstGeom>
        </p:spPr>
      </p:pic>
      <p:pic>
        <p:nvPicPr>
          <p:cNvPr id="3" name="Picture 2" descr="dotnet bot operating a drone">
            <a:extLst>
              <a:ext uri="{FF2B5EF4-FFF2-40B4-BE49-F238E27FC236}">
                <a16:creationId xmlns:a16="http://schemas.microsoft.com/office/drawing/2014/main" id="{D9B45349-E9B0-26B2-47D4-853792629BB8}"/>
              </a:ext>
            </a:extLst>
          </p:cNvPr>
          <p:cNvPicPr>
            <a:picLocks noChangeAspect="1"/>
          </p:cNvPicPr>
          <p:nvPr/>
        </p:nvPicPr>
        <p:blipFill>
          <a:blip r:embed="rId6"/>
          <a:stretch>
            <a:fillRect/>
          </a:stretch>
        </p:blipFill>
        <p:spPr>
          <a:xfrm>
            <a:off x="8513922" y="2280552"/>
            <a:ext cx="3168083" cy="3773223"/>
          </a:xfrm>
          <a:prstGeom prst="rect">
            <a:avLst/>
          </a:prstGeom>
        </p:spPr>
      </p:pic>
    </p:spTree>
    <p:extLst>
      <p:ext uri="{BB962C8B-B14F-4D97-AF65-F5344CB8AC3E}">
        <p14:creationId xmlns:p14="http://schemas.microsoft.com/office/powerpoint/2010/main" val="428599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32" presetClass="emph" presetSubtype="0" fill="hold" nodeType="withEffect">
                                  <p:stCondLst>
                                    <p:cond delay="0"/>
                                  </p:stCondLst>
                                  <p:childTnLst>
                                    <p:animRot by="120000">
                                      <p:cBhvr>
                                        <p:cTn id="11" dur="100" fill="hold">
                                          <p:stCondLst>
                                            <p:cond delay="0"/>
                                          </p:stCondLst>
                                        </p:cTn>
                                        <p:tgtEl>
                                          <p:spTgt spid="3"/>
                                        </p:tgtEl>
                                        <p:attrNameLst>
                                          <p:attrName>r</p:attrName>
                                        </p:attrNameLst>
                                      </p:cBhvr>
                                    </p:animRot>
                                    <p:animRot by="-240000">
                                      <p:cBhvr>
                                        <p:cTn id="12" dur="200" fill="hold">
                                          <p:stCondLst>
                                            <p:cond delay="200"/>
                                          </p:stCondLst>
                                        </p:cTn>
                                        <p:tgtEl>
                                          <p:spTgt spid="3"/>
                                        </p:tgtEl>
                                        <p:attrNameLst>
                                          <p:attrName>r</p:attrName>
                                        </p:attrNameLst>
                                      </p:cBhvr>
                                    </p:animRot>
                                    <p:animRot by="240000">
                                      <p:cBhvr>
                                        <p:cTn id="13" dur="200" fill="hold">
                                          <p:stCondLst>
                                            <p:cond delay="400"/>
                                          </p:stCondLst>
                                        </p:cTn>
                                        <p:tgtEl>
                                          <p:spTgt spid="3"/>
                                        </p:tgtEl>
                                        <p:attrNameLst>
                                          <p:attrName>r</p:attrName>
                                        </p:attrNameLst>
                                      </p:cBhvr>
                                    </p:animRot>
                                    <p:animRot by="-240000">
                                      <p:cBhvr>
                                        <p:cTn id="14" dur="200" fill="hold">
                                          <p:stCondLst>
                                            <p:cond delay="600"/>
                                          </p:stCondLst>
                                        </p:cTn>
                                        <p:tgtEl>
                                          <p:spTgt spid="3"/>
                                        </p:tgtEl>
                                        <p:attrNameLst>
                                          <p:attrName>r</p:attrName>
                                        </p:attrNameLst>
                                      </p:cBhvr>
                                    </p:animRot>
                                    <p:animRot by="120000">
                                      <p:cBhvr>
                                        <p:cTn id="15" dur="200" fill="hold">
                                          <p:stCondLst>
                                            <p:cond delay="800"/>
                                          </p:stCondLst>
                                        </p:cTn>
                                        <p:tgtEl>
                                          <p:spTgt spid="3"/>
                                        </p:tgtEl>
                                        <p:attrNameLst>
                                          <p:attrName>r</p:attrName>
                                        </p:attrNameLst>
                                      </p:cBhvr>
                                    </p:animRot>
                                  </p:childTnLst>
                                </p:cTn>
                              </p:par>
                              <p:par>
                                <p:cTn id="16" presetID="10" presetClass="entr" presetSubtype="0" fill="hold" nodeType="withEffect">
                                  <p:stCondLst>
                                    <p:cond delay="100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48AF0-3BAE-F08E-29EA-EDC5F419CDB0}"/>
              </a:ext>
            </a:extLst>
          </p:cNvPr>
          <p:cNvSpPr>
            <a:spLocks noGrp="1"/>
          </p:cNvSpPr>
          <p:nvPr>
            <p:ph type="ctrTitle"/>
          </p:nvPr>
        </p:nvSpPr>
        <p:spPr/>
        <p:txBody>
          <a:bodyPr>
            <a:normAutofit fontScale="90000"/>
          </a:bodyPr>
          <a:lstStyle/>
          <a:p>
            <a:r>
              <a:rPr lang="en-US"/>
              <a:t>.NET website architecture</a:t>
            </a:r>
            <a:br>
              <a:rPr lang="en-US"/>
            </a:br>
            <a:r>
              <a:rPr lang="en-US"/>
              <a:t>and DevOps</a:t>
            </a:r>
          </a:p>
        </p:txBody>
      </p:sp>
      <p:pic>
        <p:nvPicPr>
          <p:cNvPr id="6" name="Graphic 5">
            <a:extLst>
              <a:ext uri="{FF2B5EF4-FFF2-40B4-BE49-F238E27FC236}">
                <a16:creationId xmlns:a16="http://schemas.microsoft.com/office/drawing/2014/main" id="{78AEFBB5-8C76-F2C2-0526-50A130B1049F}"/>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48872" y="3288936"/>
            <a:ext cx="2609850" cy="2228850"/>
          </a:xfrm>
          <a:prstGeom prst="rect">
            <a:avLst/>
          </a:prstGeom>
        </p:spPr>
      </p:pic>
    </p:spTree>
    <p:extLst>
      <p:ext uri="{BB962C8B-B14F-4D97-AF65-F5344CB8AC3E}">
        <p14:creationId xmlns:p14="http://schemas.microsoft.com/office/powerpoint/2010/main" val="2736976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3D13C-E314-4A03-9F94-7C47A159F6FD}"/>
              </a:ext>
            </a:extLst>
          </p:cNvPr>
          <p:cNvSpPr>
            <a:spLocks noGrp="1"/>
          </p:cNvSpPr>
          <p:nvPr>
            <p:ph type="title"/>
          </p:nvPr>
        </p:nvSpPr>
        <p:spPr>
          <a:xfrm>
            <a:off x="1115568" y="509521"/>
            <a:ext cx="10232136" cy="1014984"/>
          </a:xfrm>
        </p:spPr>
        <p:txBody>
          <a:bodyPr>
            <a:normAutofit/>
          </a:bodyPr>
          <a:lstStyle/>
          <a:p>
            <a:r>
              <a:rPr lang="en-US" sz="4000"/>
              <a:t>dotnet.microsoft.com</a:t>
            </a:r>
          </a:p>
        </p:txBody>
      </p:sp>
      <p:graphicFrame>
        <p:nvGraphicFramePr>
          <p:cNvPr id="7" name="Content Placeholder 2">
            <a:extLst>
              <a:ext uri="{FF2B5EF4-FFF2-40B4-BE49-F238E27FC236}">
                <a16:creationId xmlns:a16="http://schemas.microsoft.com/office/drawing/2014/main" id="{077DF66B-0FCC-47E3-BDF4-623F6109587D}"/>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348757761"/>
              </p:ext>
            </p:extLst>
          </p:nvPr>
        </p:nvGraphicFramePr>
        <p:xfrm>
          <a:off x="1115568" y="1673352"/>
          <a:ext cx="10232136" cy="43342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4316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ECB4BD54-6BE4-3265-456F-949CA47B51E4}"/>
              </a:ext>
              <a:ext uri="{C183D7F6-B498-43B3-948B-1728B52AA6E4}">
                <adec:decorative xmlns:adec="http://schemas.microsoft.com/office/drawing/2017/decorative" val="1"/>
              </a:ext>
            </a:extLst>
          </p:cNvPr>
          <p:cNvCxnSpPr>
            <a:cxnSpLocks/>
          </p:cNvCxnSpPr>
          <p:nvPr/>
        </p:nvCxnSpPr>
        <p:spPr>
          <a:xfrm>
            <a:off x="5431987" y="1953039"/>
            <a:ext cx="0" cy="2479813"/>
          </a:xfrm>
          <a:prstGeom prst="line">
            <a:avLst/>
          </a:prstGeom>
          <a:ln>
            <a:solidFill>
              <a:schemeClr val="bg1">
                <a:lumMod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95C99838-075C-29CA-D850-9963C6AD2673}"/>
              </a:ext>
            </a:extLst>
          </p:cNvPr>
          <p:cNvSpPr>
            <a:spLocks noGrp="1"/>
          </p:cNvSpPr>
          <p:nvPr>
            <p:ph type="title"/>
          </p:nvPr>
        </p:nvSpPr>
        <p:spPr/>
        <p:txBody>
          <a:bodyPr/>
          <a:lstStyle/>
          <a:p>
            <a:r>
              <a:rPr lang="en-US"/>
              <a:t>Monthly metrics</a:t>
            </a:r>
          </a:p>
        </p:txBody>
      </p:sp>
      <p:sp>
        <p:nvSpPr>
          <p:cNvPr id="32" name="Title 6">
            <a:extLst>
              <a:ext uri="{FF2B5EF4-FFF2-40B4-BE49-F238E27FC236}">
                <a16:creationId xmlns:a16="http://schemas.microsoft.com/office/drawing/2014/main" id="{9746BED3-A225-EC3C-3C4C-12863C747844}"/>
              </a:ext>
            </a:extLst>
          </p:cNvPr>
          <p:cNvSpPr txBox="1">
            <a:spLocks/>
          </p:cNvSpPr>
          <p:nvPr/>
        </p:nvSpPr>
        <p:spPr>
          <a:xfrm>
            <a:off x="1862688" y="2787935"/>
            <a:ext cx="4672877" cy="2916450"/>
          </a:xfrm>
          <a:prstGeom prst="rect">
            <a:avLst/>
          </a:prstGeom>
          <a:noFill/>
          <a:ln>
            <a:noFill/>
          </a:ln>
        </p:spPr>
        <p:txBody>
          <a:bodyPr spcFirstLastPara="1" vert="horz" wrap="square" lIns="19048" tIns="19048" rIns="19048" bIns="19048" rtlCol="0" anchor="t" anchorCtr="0">
            <a:noAutofit/>
          </a:bodyPr>
          <a:lstStyle>
            <a:lvl1pPr lvl="0" algn="l" defTabSz="932462" rtl="0" eaLnBrk="1" latinLnBrk="0" hangingPunct="1">
              <a:lnSpc>
                <a:spcPct val="100000"/>
              </a:lnSpc>
              <a:spcBef>
                <a:spcPts val="0"/>
              </a:spcBef>
              <a:spcAft>
                <a:spcPts val="0"/>
              </a:spcAft>
              <a:buClr>
                <a:srgbClr val="24292E"/>
              </a:buClr>
              <a:buSzPts val="3000"/>
              <a:buNone/>
              <a:defRPr lang="en-US" sz="4000" b="1" kern="1200" cap="none" spc="-50" baseline="0">
                <a:ln w="3175">
                  <a:noFill/>
                </a:ln>
                <a:solidFill>
                  <a:srgbClr val="24292E"/>
                </a:solidFill>
                <a:effectLst/>
                <a:latin typeface="+mj-lt"/>
                <a:ea typeface="+mn-ea"/>
                <a:cs typeface="Segoe UI" pitchFamily="34" charset="0"/>
              </a:defRPr>
            </a:lvl1pPr>
            <a:lvl2pPr lvl="1" algn="l" rtl="0">
              <a:lnSpc>
                <a:spcPct val="100000"/>
              </a:lnSpc>
              <a:spcBef>
                <a:spcPts val="0"/>
              </a:spcBef>
              <a:spcAft>
                <a:spcPts val="0"/>
              </a:spcAft>
              <a:buClr>
                <a:srgbClr val="24292E"/>
              </a:buClr>
              <a:buSzPts val="3000"/>
              <a:buNone/>
              <a:defRPr sz="4000">
                <a:solidFill>
                  <a:srgbClr val="24292E"/>
                </a:solidFill>
              </a:defRPr>
            </a:lvl2pPr>
            <a:lvl3pPr lvl="2" algn="l" rtl="0">
              <a:lnSpc>
                <a:spcPct val="100000"/>
              </a:lnSpc>
              <a:spcBef>
                <a:spcPts val="0"/>
              </a:spcBef>
              <a:spcAft>
                <a:spcPts val="0"/>
              </a:spcAft>
              <a:buClr>
                <a:srgbClr val="24292E"/>
              </a:buClr>
              <a:buSzPts val="3000"/>
              <a:buNone/>
              <a:defRPr sz="4000">
                <a:solidFill>
                  <a:srgbClr val="24292E"/>
                </a:solidFill>
              </a:defRPr>
            </a:lvl3pPr>
            <a:lvl4pPr lvl="3" algn="l" rtl="0">
              <a:lnSpc>
                <a:spcPct val="100000"/>
              </a:lnSpc>
              <a:spcBef>
                <a:spcPts val="0"/>
              </a:spcBef>
              <a:spcAft>
                <a:spcPts val="0"/>
              </a:spcAft>
              <a:buClr>
                <a:srgbClr val="24292E"/>
              </a:buClr>
              <a:buSzPts val="3000"/>
              <a:buNone/>
              <a:defRPr sz="4000">
                <a:solidFill>
                  <a:srgbClr val="24292E"/>
                </a:solidFill>
              </a:defRPr>
            </a:lvl4pPr>
            <a:lvl5pPr lvl="4" algn="l" rtl="0">
              <a:lnSpc>
                <a:spcPct val="100000"/>
              </a:lnSpc>
              <a:spcBef>
                <a:spcPts val="0"/>
              </a:spcBef>
              <a:spcAft>
                <a:spcPts val="0"/>
              </a:spcAft>
              <a:buClr>
                <a:srgbClr val="24292E"/>
              </a:buClr>
              <a:buSzPts val="3000"/>
              <a:buNone/>
              <a:defRPr sz="4000">
                <a:solidFill>
                  <a:srgbClr val="24292E"/>
                </a:solidFill>
              </a:defRPr>
            </a:lvl5pPr>
            <a:lvl6pPr lvl="5" algn="l" rtl="0">
              <a:lnSpc>
                <a:spcPct val="100000"/>
              </a:lnSpc>
              <a:spcBef>
                <a:spcPts val="0"/>
              </a:spcBef>
              <a:spcAft>
                <a:spcPts val="0"/>
              </a:spcAft>
              <a:buClr>
                <a:srgbClr val="24292E"/>
              </a:buClr>
              <a:buSzPts val="3000"/>
              <a:buNone/>
              <a:defRPr sz="4000">
                <a:solidFill>
                  <a:srgbClr val="24292E"/>
                </a:solidFill>
              </a:defRPr>
            </a:lvl6pPr>
            <a:lvl7pPr lvl="6" algn="l" rtl="0">
              <a:lnSpc>
                <a:spcPct val="100000"/>
              </a:lnSpc>
              <a:spcBef>
                <a:spcPts val="0"/>
              </a:spcBef>
              <a:spcAft>
                <a:spcPts val="0"/>
              </a:spcAft>
              <a:buClr>
                <a:srgbClr val="24292E"/>
              </a:buClr>
              <a:buSzPts val="3000"/>
              <a:buNone/>
              <a:defRPr sz="4000">
                <a:solidFill>
                  <a:srgbClr val="24292E"/>
                </a:solidFill>
              </a:defRPr>
            </a:lvl7pPr>
            <a:lvl8pPr lvl="7" algn="l" rtl="0">
              <a:lnSpc>
                <a:spcPct val="100000"/>
              </a:lnSpc>
              <a:spcBef>
                <a:spcPts val="0"/>
              </a:spcBef>
              <a:spcAft>
                <a:spcPts val="0"/>
              </a:spcAft>
              <a:buClr>
                <a:srgbClr val="24292E"/>
              </a:buClr>
              <a:buSzPts val="3000"/>
              <a:buNone/>
              <a:defRPr sz="4000">
                <a:solidFill>
                  <a:srgbClr val="24292E"/>
                </a:solidFill>
              </a:defRPr>
            </a:lvl8pPr>
            <a:lvl9pPr lvl="8" algn="l" rtl="0">
              <a:lnSpc>
                <a:spcPct val="100000"/>
              </a:lnSpc>
              <a:spcBef>
                <a:spcPts val="0"/>
              </a:spcBef>
              <a:spcAft>
                <a:spcPts val="0"/>
              </a:spcAft>
              <a:buClr>
                <a:srgbClr val="24292E"/>
              </a:buClr>
              <a:buSzPts val="3000"/>
              <a:buNone/>
              <a:defRPr sz="4000">
                <a:solidFill>
                  <a:srgbClr val="24292E"/>
                </a:solidFill>
              </a:defRPr>
            </a:lvl9pPr>
          </a:lstStyle>
          <a:p>
            <a:pPr algn="ctr" defTabSz="932276">
              <a:lnSpc>
                <a:spcPct val="95000"/>
              </a:lnSpc>
              <a:defRPr/>
            </a:pPr>
            <a:r>
              <a:rPr lang="en-US" sz="4499" b="0">
                <a:gradFill flip="none" rotWithShape="1">
                  <a:gsLst>
                    <a:gs pos="0">
                      <a:schemeClr val="accent1"/>
                    </a:gs>
                    <a:gs pos="100000">
                      <a:schemeClr val="accent2"/>
                    </a:gs>
                  </a:gsLst>
                  <a:lin ang="2700000" scaled="1"/>
                  <a:tileRect/>
                </a:gradFill>
                <a:latin typeface="Segoe UI Semibold" panose="020B0502040204020203" pitchFamily="34" charset="0"/>
                <a:cs typeface="Segoe UI Semibold" panose="020B0502040204020203" pitchFamily="34" charset="0"/>
              </a:rPr>
              <a:t>18.3M</a:t>
            </a:r>
          </a:p>
        </p:txBody>
      </p:sp>
      <p:sp>
        <p:nvSpPr>
          <p:cNvPr id="34" name="Title 6">
            <a:extLst>
              <a:ext uri="{FF2B5EF4-FFF2-40B4-BE49-F238E27FC236}">
                <a16:creationId xmlns:a16="http://schemas.microsoft.com/office/drawing/2014/main" id="{9A2CA9F0-3F4D-69EC-1554-9D177EA15733}"/>
              </a:ext>
            </a:extLst>
          </p:cNvPr>
          <p:cNvSpPr txBox="1">
            <a:spLocks/>
          </p:cNvSpPr>
          <p:nvPr/>
        </p:nvSpPr>
        <p:spPr>
          <a:xfrm>
            <a:off x="1862688" y="3405868"/>
            <a:ext cx="4394790" cy="1647993"/>
          </a:xfrm>
          <a:prstGeom prst="rect">
            <a:avLst/>
          </a:prstGeom>
          <a:noFill/>
          <a:ln>
            <a:noFill/>
          </a:ln>
        </p:spPr>
        <p:txBody>
          <a:bodyPr spcFirstLastPara="1" vert="horz" wrap="square" lIns="19048" tIns="19048" rIns="19048" bIns="19048" rtlCol="0" anchor="t" anchorCtr="0">
            <a:noAutofit/>
          </a:bodyPr>
          <a:lstStyle>
            <a:lvl1pPr lvl="0" algn="l" defTabSz="932462" rtl="0" eaLnBrk="1" latinLnBrk="0" hangingPunct="1">
              <a:lnSpc>
                <a:spcPct val="100000"/>
              </a:lnSpc>
              <a:spcBef>
                <a:spcPts val="0"/>
              </a:spcBef>
              <a:spcAft>
                <a:spcPts val="0"/>
              </a:spcAft>
              <a:buClr>
                <a:srgbClr val="24292E"/>
              </a:buClr>
              <a:buSzPts val="3000"/>
              <a:buNone/>
              <a:defRPr lang="en-US" sz="4000" b="1" kern="1200" cap="none" spc="-50" baseline="0">
                <a:ln w="3175">
                  <a:noFill/>
                </a:ln>
                <a:solidFill>
                  <a:srgbClr val="24292E"/>
                </a:solidFill>
                <a:effectLst/>
                <a:latin typeface="+mj-lt"/>
                <a:ea typeface="+mn-ea"/>
                <a:cs typeface="Segoe UI" pitchFamily="34" charset="0"/>
              </a:defRPr>
            </a:lvl1pPr>
            <a:lvl2pPr lvl="1" algn="l" rtl="0">
              <a:lnSpc>
                <a:spcPct val="100000"/>
              </a:lnSpc>
              <a:spcBef>
                <a:spcPts val="0"/>
              </a:spcBef>
              <a:spcAft>
                <a:spcPts val="0"/>
              </a:spcAft>
              <a:buClr>
                <a:srgbClr val="24292E"/>
              </a:buClr>
              <a:buSzPts val="3000"/>
              <a:buNone/>
              <a:defRPr sz="4000">
                <a:solidFill>
                  <a:srgbClr val="24292E"/>
                </a:solidFill>
              </a:defRPr>
            </a:lvl2pPr>
            <a:lvl3pPr lvl="2" algn="l" rtl="0">
              <a:lnSpc>
                <a:spcPct val="100000"/>
              </a:lnSpc>
              <a:spcBef>
                <a:spcPts val="0"/>
              </a:spcBef>
              <a:spcAft>
                <a:spcPts val="0"/>
              </a:spcAft>
              <a:buClr>
                <a:srgbClr val="24292E"/>
              </a:buClr>
              <a:buSzPts val="3000"/>
              <a:buNone/>
              <a:defRPr sz="4000">
                <a:solidFill>
                  <a:srgbClr val="24292E"/>
                </a:solidFill>
              </a:defRPr>
            </a:lvl3pPr>
            <a:lvl4pPr lvl="3" algn="l" rtl="0">
              <a:lnSpc>
                <a:spcPct val="100000"/>
              </a:lnSpc>
              <a:spcBef>
                <a:spcPts val="0"/>
              </a:spcBef>
              <a:spcAft>
                <a:spcPts val="0"/>
              </a:spcAft>
              <a:buClr>
                <a:srgbClr val="24292E"/>
              </a:buClr>
              <a:buSzPts val="3000"/>
              <a:buNone/>
              <a:defRPr sz="4000">
                <a:solidFill>
                  <a:srgbClr val="24292E"/>
                </a:solidFill>
              </a:defRPr>
            </a:lvl4pPr>
            <a:lvl5pPr lvl="4" algn="l" rtl="0">
              <a:lnSpc>
                <a:spcPct val="100000"/>
              </a:lnSpc>
              <a:spcBef>
                <a:spcPts val="0"/>
              </a:spcBef>
              <a:spcAft>
                <a:spcPts val="0"/>
              </a:spcAft>
              <a:buClr>
                <a:srgbClr val="24292E"/>
              </a:buClr>
              <a:buSzPts val="3000"/>
              <a:buNone/>
              <a:defRPr sz="4000">
                <a:solidFill>
                  <a:srgbClr val="24292E"/>
                </a:solidFill>
              </a:defRPr>
            </a:lvl5pPr>
            <a:lvl6pPr lvl="5" algn="l" rtl="0">
              <a:lnSpc>
                <a:spcPct val="100000"/>
              </a:lnSpc>
              <a:spcBef>
                <a:spcPts val="0"/>
              </a:spcBef>
              <a:spcAft>
                <a:spcPts val="0"/>
              </a:spcAft>
              <a:buClr>
                <a:srgbClr val="24292E"/>
              </a:buClr>
              <a:buSzPts val="3000"/>
              <a:buNone/>
              <a:defRPr sz="4000">
                <a:solidFill>
                  <a:srgbClr val="24292E"/>
                </a:solidFill>
              </a:defRPr>
            </a:lvl6pPr>
            <a:lvl7pPr lvl="6" algn="l" rtl="0">
              <a:lnSpc>
                <a:spcPct val="100000"/>
              </a:lnSpc>
              <a:spcBef>
                <a:spcPts val="0"/>
              </a:spcBef>
              <a:spcAft>
                <a:spcPts val="0"/>
              </a:spcAft>
              <a:buClr>
                <a:srgbClr val="24292E"/>
              </a:buClr>
              <a:buSzPts val="3000"/>
              <a:buNone/>
              <a:defRPr sz="4000">
                <a:solidFill>
                  <a:srgbClr val="24292E"/>
                </a:solidFill>
              </a:defRPr>
            </a:lvl7pPr>
            <a:lvl8pPr lvl="7" algn="l" rtl="0">
              <a:lnSpc>
                <a:spcPct val="100000"/>
              </a:lnSpc>
              <a:spcBef>
                <a:spcPts val="0"/>
              </a:spcBef>
              <a:spcAft>
                <a:spcPts val="0"/>
              </a:spcAft>
              <a:buClr>
                <a:srgbClr val="24292E"/>
              </a:buClr>
              <a:buSzPts val="3000"/>
              <a:buNone/>
              <a:defRPr sz="4000">
                <a:solidFill>
                  <a:srgbClr val="24292E"/>
                </a:solidFill>
              </a:defRPr>
            </a:lvl8pPr>
            <a:lvl9pPr lvl="8" algn="l" rtl="0">
              <a:lnSpc>
                <a:spcPct val="100000"/>
              </a:lnSpc>
              <a:spcBef>
                <a:spcPts val="0"/>
              </a:spcBef>
              <a:spcAft>
                <a:spcPts val="0"/>
              </a:spcAft>
              <a:buClr>
                <a:srgbClr val="24292E"/>
              </a:buClr>
              <a:buSzPts val="3000"/>
              <a:buNone/>
              <a:defRPr sz="4000">
                <a:solidFill>
                  <a:srgbClr val="24292E"/>
                </a:solidFill>
              </a:defRPr>
            </a:lvl9pPr>
          </a:lstStyle>
          <a:p>
            <a:pPr algn="ctr" defTabSz="932276">
              <a:lnSpc>
                <a:spcPct val="95000"/>
              </a:lnSpc>
              <a:defRPr/>
            </a:pPr>
            <a:r>
              <a:rPr lang="en-US" sz="1400" b="0">
                <a:solidFill>
                  <a:schemeClr val="bg1"/>
                </a:solidFill>
                <a:latin typeface="Segoe UI Semilight" panose="020B0402040204020203" pitchFamily="34" charset="0"/>
                <a:cs typeface="Segoe UI Semilight" panose="020B0402040204020203" pitchFamily="34" charset="0"/>
              </a:rPr>
              <a:t>Page views</a:t>
            </a:r>
          </a:p>
        </p:txBody>
      </p:sp>
      <p:sp>
        <p:nvSpPr>
          <p:cNvPr id="50" name="Title 6">
            <a:extLst>
              <a:ext uri="{FF2B5EF4-FFF2-40B4-BE49-F238E27FC236}">
                <a16:creationId xmlns:a16="http://schemas.microsoft.com/office/drawing/2014/main" id="{0071DB54-96D0-80F9-5944-B377108993B9}"/>
              </a:ext>
            </a:extLst>
          </p:cNvPr>
          <p:cNvSpPr txBox="1">
            <a:spLocks/>
          </p:cNvSpPr>
          <p:nvPr/>
        </p:nvSpPr>
        <p:spPr>
          <a:xfrm>
            <a:off x="4357725" y="2787935"/>
            <a:ext cx="4672877" cy="2259610"/>
          </a:xfrm>
          <a:prstGeom prst="rect">
            <a:avLst/>
          </a:prstGeom>
          <a:noFill/>
          <a:ln>
            <a:noFill/>
          </a:ln>
        </p:spPr>
        <p:txBody>
          <a:bodyPr spcFirstLastPara="1" vert="horz" wrap="square" lIns="19048" tIns="19048" rIns="19048" bIns="19048" rtlCol="0" anchor="t" anchorCtr="0">
            <a:noAutofit/>
          </a:bodyPr>
          <a:lstStyle>
            <a:lvl1pPr lvl="0" algn="l" defTabSz="932462" rtl="0" eaLnBrk="1" latinLnBrk="0" hangingPunct="1">
              <a:lnSpc>
                <a:spcPct val="100000"/>
              </a:lnSpc>
              <a:spcBef>
                <a:spcPts val="0"/>
              </a:spcBef>
              <a:spcAft>
                <a:spcPts val="0"/>
              </a:spcAft>
              <a:buClr>
                <a:srgbClr val="24292E"/>
              </a:buClr>
              <a:buSzPts val="3000"/>
              <a:buNone/>
              <a:defRPr lang="en-US" sz="4000" b="1" kern="1200" cap="none" spc="-50" baseline="0">
                <a:ln w="3175">
                  <a:noFill/>
                </a:ln>
                <a:solidFill>
                  <a:srgbClr val="24292E"/>
                </a:solidFill>
                <a:effectLst/>
                <a:latin typeface="+mj-lt"/>
                <a:ea typeface="+mn-ea"/>
                <a:cs typeface="Segoe UI" pitchFamily="34" charset="0"/>
              </a:defRPr>
            </a:lvl1pPr>
            <a:lvl2pPr lvl="1" algn="l" rtl="0">
              <a:lnSpc>
                <a:spcPct val="100000"/>
              </a:lnSpc>
              <a:spcBef>
                <a:spcPts val="0"/>
              </a:spcBef>
              <a:spcAft>
                <a:spcPts val="0"/>
              </a:spcAft>
              <a:buClr>
                <a:srgbClr val="24292E"/>
              </a:buClr>
              <a:buSzPts val="3000"/>
              <a:buNone/>
              <a:defRPr sz="4000">
                <a:solidFill>
                  <a:srgbClr val="24292E"/>
                </a:solidFill>
              </a:defRPr>
            </a:lvl2pPr>
            <a:lvl3pPr lvl="2" algn="l" rtl="0">
              <a:lnSpc>
                <a:spcPct val="100000"/>
              </a:lnSpc>
              <a:spcBef>
                <a:spcPts val="0"/>
              </a:spcBef>
              <a:spcAft>
                <a:spcPts val="0"/>
              </a:spcAft>
              <a:buClr>
                <a:srgbClr val="24292E"/>
              </a:buClr>
              <a:buSzPts val="3000"/>
              <a:buNone/>
              <a:defRPr sz="4000">
                <a:solidFill>
                  <a:srgbClr val="24292E"/>
                </a:solidFill>
              </a:defRPr>
            </a:lvl3pPr>
            <a:lvl4pPr lvl="3" algn="l" rtl="0">
              <a:lnSpc>
                <a:spcPct val="100000"/>
              </a:lnSpc>
              <a:spcBef>
                <a:spcPts val="0"/>
              </a:spcBef>
              <a:spcAft>
                <a:spcPts val="0"/>
              </a:spcAft>
              <a:buClr>
                <a:srgbClr val="24292E"/>
              </a:buClr>
              <a:buSzPts val="3000"/>
              <a:buNone/>
              <a:defRPr sz="4000">
                <a:solidFill>
                  <a:srgbClr val="24292E"/>
                </a:solidFill>
              </a:defRPr>
            </a:lvl4pPr>
            <a:lvl5pPr lvl="4" algn="l" rtl="0">
              <a:lnSpc>
                <a:spcPct val="100000"/>
              </a:lnSpc>
              <a:spcBef>
                <a:spcPts val="0"/>
              </a:spcBef>
              <a:spcAft>
                <a:spcPts val="0"/>
              </a:spcAft>
              <a:buClr>
                <a:srgbClr val="24292E"/>
              </a:buClr>
              <a:buSzPts val="3000"/>
              <a:buNone/>
              <a:defRPr sz="4000">
                <a:solidFill>
                  <a:srgbClr val="24292E"/>
                </a:solidFill>
              </a:defRPr>
            </a:lvl5pPr>
            <a:lvl6pPr lvl="5" algn="l" rtl="0">
              <a:lnSpc>
                <a:spcPct val="100000"/>
              </a:lnSpc>
              <a:spcBef>
                <a:spcPts val="0"/>
              </a:spcBef>
              <a:spcAft>
                <a:spcPts val="0"/>
              </a:spcAft>
              <a:buClr>
                <a:srgbClr val="24292E"/>
              </a:buClr>
              <a:buSzPts val="3000"/>
              <a:buNone/>
              <a:defRPr sz="4000">
                <a:solidFill>
                  <a:srgbClr val="24292E"/>
                </a:solidFill>
              </a:defRPr>
            </a:lvl6pPr>
            <a:lvl7pPr lvl="6" algn="l" rtl="0">
              <a:lnSpc>
                <a:spcPct val="100000"/>
              </a:lnSpc>
              <a:spcBef>
                <a:spcPts val="0"/>
              </a:spcBef>
              <a:spcAft>
                <a:spcPts val="0"/>
              </a:spcAft>
              <a:buClr>
                <a:srgbClr val="24292E"/>
              </a:buClr>
              <a:buSzPts val="3000"/>
              <a:buNone/>
              <a:defRPr sz="4000">
                <a:solidFill>
                  <a:srgbClr val="24292E"/>
                </a:solidFill>
              </a:defRPr>
            </a:lvl7pPr>
            <a:lvl8pPr lvl="7" algn="l" rtl="0">
              <a:lnSpc>
                <a:spcPct val="100000"/>
              </a:lnSpc>
              <a:spcBef>
                <a:spcPts val="0"/>
              </a:spcBef>
              <a:spcAft>
                <a:spcPts val="0"/>
              </a:spcAft>
              <a:buClr>
                <a:srgbClr val="24292E"/>
              </a:buClr>
              <a:buSzPts val="3000"/>
              <a:buNone/>
              <a:defRPr sz="4000">
                <a:solidFill>
                  <a:srgbClr val="24292E"/>
                </a:solidFill>
              </a:defRPr>
            </a:lvl8pPr>
            <a:lvl9pPr lvl="8" algn="l" rtl="0">
              <a:lnSpc>
                <a:spcPct val="100000"/>
              </a:lnSpc>
              <a:spcBef>
                <a:spcPts val="0"/>
              </a:spcBef>
              <a:spcAft>
                <a:spcPts val="0"/>
              </a:spcAft>
              <a:buClr>
                <a:srgbClr val="24292E"/>
              </a:buClr>
              <a:buSzPts val="3000"/>
              <a:buNone/>
              <a:defRPr sz="4000">
                <a:solidFill>
                  <a:srgbClr val="24292E"/>
                </a:solidFill>
              </a:defRPr>
            </a:lvl9pPr>
          </a:lstStyle>
          <a:p>
            <a:pPr algn="ctr" defTabSz="932276">
              <a:lnSpc>
                <a:spcPct val="95000"/>
              </a:lnSpc>
              <a:defRPr/>
            </a:pPr>
            <a:r>
              <a:rPr lang="en-US" sz="4499" b="0">
                <a:gradFill flip="none" rotWithShape="1">
                  <a:gsLst>
                    <a:gs pos="0">
                      <a:schemeClr val="accent1"/>
                    </a:gs>
                    <a:gs pos="100000">
                      <a:schemeClr val="accent2"/>
                    </a:gs>
                  </a:gsLst>
                  <a:lin ang="2700000" scaled="1"/>
                  <a:tileRect/>
                </a:gradFill>
                <a:latin typeface="Segoe UI Semibold" panose="020B0502040204020203" pitchFamily="34" charset="0"/>
                <a:cs typeface="Segoe UI Semibold" panose="020B0502040204020203" pitchFamily="34" charset="0"/>
              </a:rPr>
              <a:t>5M</a:t>
            </a:r>
          </a:p>
        </p:txBody>
      </p:sp>
      <p:sp>
        <p:nvSpPr>
          <p:cNvPr id="52" name="Title 6">
            <a:extLst>
              <a:ext uri="{FF2B5EF4-FFF2-40B4-BE49-F238E27FC236}">
                <a16:creationId xmlns:a16="http://schemas.microsoft.com/office/drawing/2014/main" id="{C01A09CC-EBAB-FA05-E3A9-E303E03D7C5D}"/>
              </a:ext>
            </a:extLst>
          </p:cNvPr>
          <p:cNvSpPr txBox="1">
            <a:spLocks/>
          </p:cNvSpPr>
          <p:nvPr/>
        </p:nvSpPr>
        <p:spPr>
          <a:xfrm>
            <a:off x="4421218" y="3460719"/>
            <a:ext cx="4394790" cy="1647993"/>
          </a:xfrm>
          <a:prstGeom prst="rect">
            <a:avLst/>
          </a:prstGeom>
          <a:noFill/>
          <a:ln>
            <a:noFill/>
          </a:ln>
        </p:spPr>
        <p:txBody>
          <a:bodyPr spcFirstLastPara="1" vert="horz" wrap="square" lIns="19048" tIns="19048" rIns="19048" bIns="19048" rtlCol="0" anchor="t" anchorCtr="0">
            <a:noAutofit/>
          </a:bodyPr>
          <a:lstStyle>
            <a:lvl1pPr lvl="0" algn="l" defTabSz="932462" rtl="0" eaLnBrk="1" latinLnBrk="0" hangingPunct="1">
              <a:lnSpc>
                <a:spcPct val="100000"/>
              </a:lnSpc>
              <a:spcBef>
                <a:spcPts val="0"/>
              </a:spcBef>
              <a:spcAft>
                <a:spcPts val="0"/>
              </a:spcAft>
              <a:buClr>
                <a:srgbClr val="24292E"/>
              </a:buClr>
              <a:buSzPts val="3000"/>
              <a:buNone/>
              <a:defRPr lang="en-US" sz="4000" b="1" kern="1200" cap="none" spc="-50" baseline="0">
                <a:ln w="3175">
                  <a:noFill/>
                </a:ln>
                <a:solidFill>
                  <a:srgbClr val="24292E"/>
                </a:solidFill>
                <a:effectLst/>
                <a:latin typeface="+mj-lt"/>
                <a:ea typeface="+mn-ea"/>
                <a:cs typeface="Segoe UI" pitchFamily="34" charset="0"/>
              </a:defRPr>
            </a:lvl1pPr>
            <a:lvl2pPr lvl="1" algn="l" rtl="0">
              <a:lnSpc>
                <a:spcPct val="100000"/>
              </a:lnSpc>
              <a:spcBef>
                <a:spcPts val="0"/>
              </a:spcBef>
              <a:spcAft>
                <a:spcPts val="0"/>
              </a:spcAft>
              <a:buClr>
                <a:srgbClr val="24292E"/>
              </a:buClr>
              <a:buSzPts val="3000"/>
              <a:buNone/>
              <a:defRPr sz="4000">
                <a:solidFill>
                  <a:srgbClr val="24292E"/>
                </a:solidFill>
              </a:defRPr>
            </a:lvl2pPr>
            <a:lvl3pPr lvl="2" algn="l" rtl="0">
              <a:lnSpc>
                <a:spcPct val="100000"/>
              </a:lnSpc>
              <a:spcBef>
                <a:spcPts val="0"/>
              </a:spcBef>
              <a:spcAft>
                <a:spcPts val="0"/>
              </a:spcAft>
              <a:buClr>
                <a:srgbClr val="24292E"/>
              </a:buClr>
              <a:buSzPts val="3000"/>
              <a:buNone/>
              <a:defRPr sz="4000">
                <a:solidFill>
                  <a:srgbClr val="24292E"/>
                </a:solidFill>
              </a:defRPr>
            </a:lvl3pPr>
            <a:lvl4pPr lvl="3" algn="l" rtl="0">
              <a:lnSpc>
                <a:spcPct val="100000"/>
              </a:lnSpc>
              <a:spcBef>
                <a:spcPts val="0"/>
              </a:spcBef>
              <a:spcAft>
                <a:spcPts val="0"/>
              </a:spcAft>
              <a:buClr>
                <a:srgbClr val="24292E"/>
              </a:buClr>
              <a:buSzPts val="3000"/>
              <a:buNone/>
              <a:defRPr sz="4000">
                <a:solidFill>
                  <a:srgbClr val="24292E"/>
                </a:solidFill>
              </a:defRPr>
            </a:lvl4pPr>
            <a:lvl5pPr lvl="4" algn="l" rtl="0">
              <a:lnSpc>
                <a:spcPct val="100000"/>
              </a:lnSpc>
              <a:spcBef>
                <a:spcPts val="0"/>
              </a:spcBef>
              <a:spcAft>
                <a:spcPts val="0"/>
              </a:spcAft>
              <a:buClr>
                <a:srgbClr val="24292E"/>
              </a:buClr>
              <a:buSzPts val="3000"/>
              <a:buNone/>
              <a:defRPr sz="4000">
                <a:solidFill>
                  <a:srgbClr val="24292E"/>
                </a:solidFill>
              </a:defRPr>
            </a:lvl5pPr>
            <a:lvl6pPr lvl="5" algn="l" rtl="0">
              <a:lnSpc>
                <a:spcPct val="100000"/>
              </a:lnSpc>
              <a:spcBef>
                <a:spcPts val="0"/>
              </a:spcBef>
              <a:spcAft>
                <a:spcPts val="0"/>
              </a:spcAft>
              <a:buClr>
                <a:srgbClr val="24292E"/>
              </a:buClr>
              <a:buSzPts val="3000"/>
              <a:buNone/>
              <a:defRPr sz="4000">
                <a:solidFill>
                  <a:srgbClr val="24292E"/>
                </a:solidFill>
              </a:defRPr>
            </a:lvl6pPr>
            <a:lvl7pPr lvl="6" algn="l" rtl="0">
              <a:lnSpc>
                <a:spcPct val="100000"/>
              </a:lnSpc>
              <a:spcBef>
                <a:spcPts val="0"/>
              </a:spcBef>
              <a:spcAft>
                <a:spcPts val="0"/>
              </a:spcAft>
              <a:buClr>
                <a:srgbClr val="24292E"/>
              </a:buClr>
              <a:buSzPts val="3000"/>
              <a:buNone/>
              <a:defRPr sz="4000">
                <a:solidFill>
                  <a:srgbClr val="24292E"/>
                </a:solidFill>
              </a:defRPr>
            </a:lvl7pPr>
            <a:lvl8pPr lvl="7" algn="l" rtl="0">
              <a:lnSpc>
                <a:spcPct val="100000"/>
              </a:lnSpc>
              <a:spcBef>
                <a:spcPts val="0"/>
              </a:spcBef>
              <a:spcAft>
                <a:spcPts val="0"/>
              </a:spcAft>
              <a:buClr>
                <a:srgbClr val="24292E"/>
              </a:buClr>
              <a:buSzPts val="3000"/>
              <a:buNone/>
              <a:defRPr sz="4000">
                <a:solidFill>
                  <a:srgbClr val="24292E"/>
                </a:solidFill>
              </a:defRPr>
            </a:lvl8pPr>
            <a:lvl9pPr lvl="8" algn="l" rtl="0">
              <a:lnSpc>
                <a:spcPct val="100000"/>
              </a:lnSpc>
              <a:spcBef>
                <a:spcPts val="0"/>
              </a:spcBef>
              <a:spcAft>
                <a:spcPts val="0"/>
              </a:spcAft>
              <a:buClr>
                <a:srgbClr val="24292E"/>
              </a:buClr>
              <a:buSzPts val="3000"/>
              <a:buNone/>
              <a:defRPr sz="4000">
                <a:solidFill>
                  <a:srgbClr val="24292E"/>
                </a:solidFill>
              </a:defRPr>
            </a:lvl9pPr>
          </a:lstStyle>
          <a:p>
            <a:pPr algn="ctr" defTabSz="932276">
              <a:lnSpc>
                <a:spcPct val="95000"/>
              </a:lnSpc>
              <a:defRPr/>
            </a:pPr>
            <a:r>
              <a:rPr lang="en-US" sz="1400" b="0">
                <a:solidFill>
                  <a:schemeClr val="bg1"/>
                </a:solidFill>
                <a:latin typeface="Segoe UI Semilight" panose="020B0402040204020203" pitchFamily="34" charset="0"/>
                <a:cs typeface="Segoe UI Semilight" panose="020B0402040204020203" pitchFamily="34" charset="0"/>
              </a:rPr>
              <a:t>Unique visitors/months</a:t>
            </a:r>
          </a:p>
        </p:txBody>
      </p:sp>
      <p:sp>
        <p:nvSpPr>
          <p:cNvPr id="2" name="Title 6">
            <a:extLst>
              <a:ext uri="{FF2B5EF4-FFF2-40B4-BE49-F238E27FC236}">
                <a16:creationId xmlns:a16="http://schemas.microsoft.com/office/drawing/2014/main" id="{ACE0A45C-0102-66C2-AB28-22ABF158129C}"/>
              </a:ext>
            </a:extLst>
          </p:cNvPr>
          <p:cNvSpPr txBox="1">
            <a:spLocks/>
          </p:cNvSpPr>
          <p:nvPr/>
        </p:nvSpPr>
        <p:spPr>
          <a:xfrm>
            <a:off x="434217" y="5899625"/>
            <a:ext cx="2662011" cy="522310"/>
          </a:xfrm>
          <a:prstGeom prst="rect">
            <a:avLst/>
          </a:prstGeom>
          <a:noFill/>
          <a:ln>
            <a:noFill/>
          </a:ln>
        </p:spPr>
        <p:txBody>
          <a:bodyPr spcFirstLastPara="1" vert="horz" wrap="square" lIns="19048" tIns="19048" rIns="19048" bIns="19048" rtlCol="0" anchor="t" anchorCtr="0">
            <a:noAutofit/>
          </a:bodyPr>
          <a:lstStyle>
            <a:lvl1pPr lvl="0" algn="l" defTabSz="932462" rtl="0" eaLnBrk="1" latinLnBrk="0" hangingPunct="1">
              <a:lnSpc>
                <a:spcPct val="100000"/>
              </a:lnSpc>
              <a:spcBef>
                <a:spcPts val="0"/>
              </a:spcBef>
              <a:spcAft>
                <a:spcPts val="0"/>
              </a:spcAft>
              <a:buClr>
                <a:srgbClr val="24292E"/>
              </a:buClr>
              <a:buSzPts val="3000"/>
              <a:buNone/>
              <a:defRPr lang="en-US" sz="4000" b="1" kern="1200" cap="none" spc="-50" baseline="0">
                <a:ln w="3175">
                  <a:noFill/>
                </a:ln>
                <a:solidFill>
                  <a:srgbClr val="24292E"/>
                </a:solidFill>
                <a:effectLst/>
                <a:latin typeface="+mj-lt"/>
                <a:ea typeface="+mn-ea"/>
                <a:cs typeface="Segoe UI" pitchFamily="34" charset="0"/>
              </a:defRPr>
            </a:lvl1pPr>
            <a:lvl2pPr lvl="1" algn="l" rtl="0">
              <a:lnSpc>
                <a:spcPct val="100000"/>
              </a:lnSpc>
              <a:spcBef>
                <a:spcPts val="0"/>
              </a:spcBef>
              <a:spcAft>
                <a:spcPts val="0"/>
              </a:spcAft>
              <a:buClr>
                <a:srgbClr val="24292E"/>
              </a:buClr>
              <a:buSzPts val="3000"/>
              <a:buNone/>
              <a:defRPr sz="4000">
                <a:solidFill>
                  <a:srgbClr val="24292E"/>
                </a:solidFill>
              </a:defRPr>
            </a:lvl2pPr>
            <a:lvl3pPr lvl="2" algn="l" rtl="0">
              <a:lnSpc>
                <a:spcPct val="100000"/>
              </a:lnSpc>
              <a:spcBef>
                <a:spcPts val="0"/>
              </a:spcBef>
              <a:spcAft>
                <a:spcPts val="0"/>
              </a:spcAft>
              <a:buClr>
                <a:srgbClr val="24292E"/>
              </a:buClr>
              <a:buSzPts val="3000"/>
              <a:buNone/>
              <a:defRPr sz="4000">
                <a:solidFill>
                  <a:srgbClr val="24292E"/>
                </a:solidFill>
              </a:defRPr>
            </a:lvl3pPr>
            <a:lvl4pPr lvl="3" algn="l" rtl="0">
              <a:lnSpc>
                <a:spcPct val="100000"/>
              </a:lnSpc>
              <a:spcBef>
                <a:spcPts val="0"/>
              </a:spcBef>
              <a:spcAft>
                <a:spcPts val="0"/>
              </a:spcAft>
              <a:buClr>
                <a:srgbClr val="24292E"/>
              </a:buClr>
              <a:buSzPts val="3000"/>
              <a:buNone/>
              <a:defRPr sz="4000">
                <a:solidFill>
                  <a:srgbClr val="24292E"/>
                </a:solidFill>
              </a:defRPr>
            </a:lvl4pPr>
            <a:lvl5pPr lvl="4" algn="l" rtl="0">
              <a:lnSpc>
                <a:spcPct val="100000"/>
              </a:lnSpc>
              <a:spcBef>
                <a:spcPts val="0"/>
              </a:spcBef>
              <a:spcAft>
                <a:spcPts val="0"/>
              </a:spcAft>
              <a:buClr>
                <a:srgbClr val="24292E"/>
              </a:buClr>
              <a:buSzPts val="3000"/>
              <a:buNone/>
              <a:defRPr sz="4000">
                <a:solidFill>
                  <a:srgbClr val="24292E"/>
                </a:solidFill>
              </a:defRPr>
            </a:lvl5pPr>
            <a:lvl6pPr lvl="5" algn="l" rtl="0">
              <a:lnSpc>
                <a:spcPct val="100000"/>
              </a:lnSpc>
              <a:spcBef>
                <a:spcPts val="0"/>
              </a:spcBef>
              <a:spcAft>
                <a:spcPts val="0"/>
              </a:spcAft>
              <a:buClr>
                <a:srgbClr val="24292E"/>
              </a:buClr>
              <a:buSzPts val="3000"/>
              <a:buNone/>
              <a:defRPr sz="4000">
                <a:solidFill>
                  <a:srgbClr val="24292E"/>
                </a:solidFill>
              </a:defRPr>
            </a:lvl6pPr>
            <a:lvl7pPr lvl="6" algn="l" rtl="0">
              <a:lnSpc>
                <a:spcPct val="100000"/>
              </a:lnSpc>
              <a:spcBef>
                <a:spcPts val="0"/>
              </a:spcBef>
              <a:spcAft>
                <a:spcPts val="0"/>
              </a:spcAft>
              <a:buClr>
                <a:srgbClr val="24292E"/>
              </a:buClr>
              <a:buSzPts val="3000"/>
              <a:buNone/>
              <a:defRPr sz="4000">
                <a:solidFill>
                  <a:srgbClr val="24292E"/>
                </a:solidFill>
              </a:defRPr>
            </a:lvl7pPr>
            <a:lvl8pPr lvl="7" algn="l" rtl="0">
              <a:lnSpc>
                <a:spcPct val="100000"/>
              </a:lnSpc>
              <a:spcBef>
                <a:spcPts val="0"/>
              </a:spcBef>
              <a:spcAft>
                <a:spcPts val="0"/>
              </a:spcAft>
              <a:buClr>
                <a:srgbClr val="24292E"/>
              </a:buClr>
              <a:buSzPts val="3000"/>
              <a:buNone/>
              <a:defRPr sz="4000">
                <a:solidFill>
                  <a:srgbClr val="24292E"/>
                </a:solidFill>
              </a:defRPr>
            </a:lvl8pPr>
            <a:lvl9pPr lvl="8" algn="l" rtl="0">
              <a:lnSpc>
                <a:spcPct val="100000"/>
              </a:lnSpc>
              <a:spcBef>
                <a:spcPts val="0"/>
              </a:spcBef>
              <a:spcAft>
                <a:spcPts val="0"/>
              </a:spcAft>
              <a:buClr>
                <a:srgbClr val="24292E"/>
              </a:buClr>
              <a:buSzPts val="3000"/>
              <a:buNone/>
              <a:defRPr sz="4000">
                <a:solidFill>
                  <a:srgbClr val="24292E"/>
                </a:solidFill>
              </a:defRPr>
            </a:lvl9pPr>
          </a:lstStyle>
          <a:p>
            <a:pPr defTabSz="932276">
              <a:lnSpc>
                <a:spcPct val="95000"/>
              </a:lnSpc>
              <a:defRPr/>
            </a:pPr>
            <a:r>
              <a:rPr lang="en-US" sz="1400" b="0">
                <a:solidFill>
                  <a:schemeClr val="bg1"/>
                </a:solidFill>
                <a:latin typeface="Segoe UI Semilight" panose="020B0402040204020203" pitchFamily="34" charset="0"/>
                <a:cs typeface="Segoe UI Semilight" panose="020B0402040204020203" pitchFamily="34" charset="0"/>
              </a:rPr>
              <a:t>* Last 6 months average</a:t>
            </a:r>
          </a:p>
        </p:txBody>
      </p:sp>
    </p:spTree>
    <p:extLst>
      <p:ext uri="{BB962C8B-B14F-4D97-AF65-F5344CB8AC3E}">
        <p14:creationId xmlns:p14="http://schemas.microsoft.com/office/powerpoint/2010/main" val="2472923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A7466-EDA1-4693-8BF3-268CB35F698F}"/>
              </a:ext>
            </a:extLst>
          </p:cNvPr>
          <p:cNvSpPr>
            <a:spLocks noGrp="1"/>
          </p:cNvSpPr>
          <p:nvPr>
            <p:ph type="title"/>
          </p:nvPr>
        </p:nvSpPr>
        <p:spPr/>
        <p:txBody>
          <a:bodyPr/>
          <a:lstStyle/>
          <a:p>
            <a:r>
              <a:rPr lang="en-US"/>
              <a:t>Architecture</a:t>
            </a:r>
          </a:p>
        </p:txBody>
      </p:sp>
      <p:pic>
        <p:nvPicPr>
          <p:cNvPr id="6" name="Content Placeholder 5" descr="Image of the site architecture. It shows three environments (dev, staging, and production) with Front Door as the CDN and several components and services inside each environment. It also shows an auto-failover line from prod to staging.">
            <a:extLst>
              <a:ext uri="{FF2B5EF4-FFF2-40B4-BE49-F238E27FC236}">
                <a16:creationId xmlns:a16="http://schemas.microsoft.com/office/drawing/2014/main" id="{EF52FAE2-F948-4F2D-942D-5071AAF69DB2}"/>
              </a:ext>
            </a:extLst>
          </p:cNvPr>
          <p:cNvPicPr>
            <a:picLocks noGrp="1" noChangeAspect="1"/>
          </p:cNvPicPr>
          <p:nvPr>
            <p:ph idx="1"/>
          </p:nvPr>
        </p:nvPicPr>
        <p:blipFill>
          <a:blip r:embed="rId3"/>
          <a:stretch>
            <a:fillRect/>
          </a:stretch>
        </p:blipFill>
        <p:spPr>
          <a:xfrm>
            <a:off x="158017" y="1531620"/>
            <a:ext cx="11875966" cy="4698343"/>
          </a:xfrm>
          <a:prstGeom prst="rect">
            <a:avLst/>
          </a:prstGeom>
        </p:spPr>
      </p:pic>
    </p:spTree>
    <p:extLst>
      <p:ext uri="{BB962C8B-B14F-4D97-AF65-F5344CB8AC3E}">
        <p14:creationId xmlns:p14="http://schemas.microsoft.com/office/powerpoint/2010/main" val="4177031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60F26-07B3-4F79-B5F9-5157ED6A2301}"/>
              </a:ext>
            </a:extLst>
          </p:cNvPr>
          <p:cNvSpPr>
            <a:spLocks noGrp="1"/>
          </p:cNvSpPr>
          <p:nvPr>
            <p:ph type="title"/>
          </p:nvPr>
        </p:nvSpPr>
        <p:spPr/>
        <p:txBody>
          <a:bodyPr/>
          <a:lstStyle/>
          <a:p>
            <a:r>
              <a:rPr lang="en-US"/>
              <a:t>Pipelines</a:t>
            </a:r>
          </a:p>
        </p:txBody>
      </p:sp>
      <p:sp>
        <p:nvSpPr>
          <p:cNvPr id="5" name="Text Placeholder 4">
            <a:extLst>
              <a:ext uri="{FF2B5EF4-FFF2-40B4-BE49-F238E27FC236}">
                <a16:creationId xmlns:a16="http://schemas.microsoft.com/office/drawing/2014/main" id="{D43DD71E-815B-4B0A-81DE-25EC2AF2075A}"/>
              </a:ext>
            </a:extLst>
          </p:cNvPr>
          <p:cNvSpPr>
            <a:spLocks noGrp="1"/>
          </p:cNvSpPr>
          <p:nvPr>
            <p:ph type="body" idx="1"/>
          </p:nvPr>
        </p:nvSpPr>
        <p:spPr/>
        <p:txBody>
          <a:bodyPr/>
          <a:lstStyle/>
          <a:p>
            <a:r>
              <a:rPr lang="en-US"/>
              <a:t>Main pipeline</a:t>
            </a:r>
          </a:p>
        </p:txBody>
      </p:sp>
      <p:sp>
        <p:nvSpPr>
          <p:cNvPr id="7" name="Text Placeholder 6">
            <a:extLst>
              <a:ext uri="{FF2B5EF4-FFF2-40B4-BE49-F238E27FC236}">
                <a16:creationId xmlns:a16="http://schemas.microsoft.com/office/drawing/2014/main" id="{A1D11FB4-6EA8-45B6-8681-9E0C4B1B5DDB}"/>
              </a:ext>
            </a:extLst>
          </p:cNvPr>
          <p:cNvSpPr>
            <a:spLocks noGrp="1"/>
          </p:cNvSpPr>
          <p:nvPr>
            <p:ph type="body" sz="quarter" idx="3"/>
          </p:nvPr>
        </p:nvSpPr>
        <p:spPr>
          <a:xfrm>
            <a:off x="6748673" y="1681163"/>
            <a:ext cx="5183188" cy="823912"/>
          </a:xfrm>
        </p:spPr>
        <p:txBody>
          <a:bodyPr/>
          <a:lstStyle/>
          <a:p>
            <a:r>
              <a:rPr lang="en-US"/>
              <a:t>Preview version pipeline</a:t>
            </a:r>
          </a:p>
        </p:txBody>
      </p:sp>
      <p:pic>
        <p:nvPicPr>
          <p:cNvPr id="9" name="Picture 8" descr="Screenshot of main pipeline code using YAML">
            <a:extLst>
              <a:ext uri="{FF2B5EF4-FFF2-40B4-BE49-F238E27FC236}">
                <a16:creationId xmlns:a16="http://schemas.microsoft.com/office/drawing/2014/main" id="{ABECEB0A-0B97-4F82-69A1-DD417396BC64}"/>
              </a:ext>
            </a:extLst>
          </p:cNvPr>
          <p:cNvPicPr>
            <a:picLocks noChangeAspect="1"/>
          </p:cNvPicPr>
          <p:nvPr/>
        </p:nvPicPr>
        <p:blipFill>
          <a:blip r:embed="rId3"/>
          <a:stretch>
            <a:fillRect/>
          </a:stretch>
        </p:blipFill>
        <p:spPr>
          <a:xfrm>
            <a:off x="919493" y="2505075"/>
            <a:ext cx="4921017" cy="4045644"/>
          </a:xfrm>
          <a:prstGeom prst="rect">
            <a:avLst/>
          </a:prstGeom>
        </p:spPr>
      </p:pic>
      <p:pic>
        <p:nvPicPr>
          <p:cNvPr id="14" name="Picture 13" descr="Screenshot of the preview pipeline using the classic format and the tasks that compose the pipeline to make preview builds">
            <a:extLst>
              <a:ext uri="{FF2B5EF4-FFF2-40B4-BE49-F238E27FC236}">
                <a16:creationId xmlns:a16="http://schemas.microsoft.com/office/drawing/2014/main" id="{3C963BE2-EF6C-4A4B-C2BE-CC8771516EFD}"/>
              </a:ext>
            </a:extLst>
          </p:cNvPr>
          <p:cNvPicPr>
            <a:picLocks noChangeAspect="1"/>
          </p:cNvPicPr>
          <p:nvPr/>
        </p:nvPicPr>
        <p:blipFill>
          <a:blip r:embed="rId4"/>
          <a:stretch>
            <a:fillRect/>
          </a:stretch>
        </p:blipFill>
        <p:spPr>
          <a:xfrm>
            <a:off x="6770899" y="2505075"/>
            <a:ext cx="3764081" cy="4049484"/>
          </a:xfrm>
          <a:prstGeom prst="rect">
            <a:avLst/>
          </a:prstGeom>
        </p:spPr>
      </p:pic>
      <p:pic>
        <p:nvPicPr>
          <p:cNvPr id="16" name="Picture 15" descr="Screenshot of the four steps of the main pipeline (build and publish, deploy to preview env, accessibility scan, and localization handoff)">
            <a:extLst>
              <a:ext uri="{FF2B5EF4-FFF2-40B4-BE49-F238E27FC236}">
                <a16:creationId xmlns:a16="http://schemas.microsoft.com/office/drawing/2014/main" id="{65CF5700-4BFB-74BC-A4C2-48AB163A5C00}"/>
              </a:ext>
            </a:extLst>
          </p:cNvPr>
          <p:cNvPicPr>
            <a:picLocks noChangeAspect="1"/>
          </p:cNvPicPr>
          <p:nvPr/>
        </p:nvPicPr>
        <p:blipFill>
          <a:blip r:embed="rId5"/>
          <a:stretch>
            <a:fillRect/>
          </a:stretch>
        </p:blipFill>
        <p:spPr>
          <a:xfrm>
            <a:off x="2664468" y="4239040"/>
            <a:ext cx="4039475" cy="845282"/>
          </a:xfrm>
          <a:prstGeom prst="rect">
            <a:avLst/>
          </a:prstGeom>
        </p:spPr>
      </p:pic>
    </p:spTree>
    <p:extLst>
      <p:ext uri="{BB962C8B-B14F-4D97-AF65-F5344CB8AC3E}">
        <p14:creationId xmlns:p14="http://schemas.microsoft.com/office/powerpoint/2010/main" val="2883342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60F26-07B3-4F79-B5F9-5157ED6A2301}"/>
              </a:ext>
            </a:extLst>
          </p:cNvPr>
          <p:cNvSpPr>
            <a:spLocks noGrp="1"/>
          </p:cNvSpPr>
          <p:nvPr>
            <p:ph type="title"/>
          </p:nvPr>
        </p:nvSpPr>
        <p:spPr/>
        <p:txBody>
          <a:bodyPr/>
          <a:lstStyle/>
          <a:p>
            <a:r>
              <a:rPr lang="en-US"/>
              <a:t>Preview Pull requests site</a:t>
            </a:r>
          </a:p>
        </p:txBody>
      </p:sp>
      <p:sp>
        <p:nvSpPr>
          <p:cNvPr id="8" name="Text Placeholder 7">
            <a:extLst>
              <a:ext uri="{FF2B5EF4-FFF2-40B4-BE49-F238E27FC236}">
                <a16:creationId xmlns:a16="http://schemas.microsoft.com/office/drawing/2014/main" id="{A3670C36-9B3C-702B-C63D-0A277CAA474E}"/>
              </a:ext>
            </a:extLst>
          </p:cNvPr>
          <p:cNvSpPr>
            <a:spLocks noGrp="1"/>
          </p:cNvSpPr>
          <p:nvPr>
            <p:ph type="body" idx="1"/>
          </p:nvPr>
        </p:nvSpPr>
        <p:spPr>
          <a:xfrm>
            <a:off x="839788" y="1778074"/>
            <a:ext cx="11216461" cy="823912"/>
          </a:xfrm>
        </p:spPr>
        <p:txBody>
          <a:bodyPr>
            <a:normAutofit/>
          </a:bodyPr>
          <a:lstStyle/>
          <a:p>
            <a:pPr marL="228600" indent="-228600">
              <a:lnSpc>
                <a:spcPct val="110000"/>
              </a:lnSpc>
              <a:buFont typeface="Arial" panose="020B0604020202020204" pitchFamily="34" charset="0"/>
              <a:buChar char="•"/>
            </a:pPr>
            <a:r>
              <a:rPr lang="en-US" sz="1800" b="0"/>
              <a:t>Each pull request deploys the site in one of the slots of the dev env</a:t>
            </a:r>
          </a:p>
          <a:p>
            <a:pPr marL="228600" indent="-228600">
              <a:lnSpc>
                <a:spcPct val="110000"/>
              </a:lnSpc>
              <a:buFont typeface="Arial" panose="020B0604020202020204" pitchFamily="34" charset="0"/>
              <a:buChar char="•"/>
            </a:pPr>
            <a:r>
              <a:rPr lang="en-US" sz="1800" b="0"/>
              <a:t>Pipelines bot publishes the site for review</a:t>
            </a:r>
          </a:p>
        </p:txBody>
      </p:sp>
      <p:pic>
        <p:nvPicPr>
          <p:cNvPr id="4" name="Picture 3" descr="Screenshot of the bot comment posted on pull requests with the URL to the staging environment ">
            <a:extLst>
              <a:ext uri="{FF2B5EF4-FFF2-40B4-BE49-F238E27FC236}">
                <a16:creationId xmlns:a16="http://schemas.microsoft.com/office/drawing/2014/main" id="{1B8ABF4D-CB18-A593-AC9E-AA1DBE8D4B20}"/>
              </a:ext>
            </a:extLst>
          </p:cNvPr>
          <p:cNvPicPr>
            <a:picLocks noChangeAspect="1"/>
          </p:cNvPicPr>
          <p:nvPr/>
        </p:nvPicPr>
        <p:blipFill>
          <a:blip r:embed="rId3"/>
          <a:stretch>
            <a:fillRect/>
          </a:stretch>
        </p:blipFill>
        <p:spPr>
          <a:xfrm>
            <a:off x="1743075" y="2689372"/>
            <a:ext cx="8705850" cy="1238250"/>
          </a:xfrm>
          <a:prstGeom prst="rect">
            <a:avLst/>
          </a:prstGeom>
        </p:spPr>
      </p:pic>
      <p:sp>
        <p:nvSpPr>
          <p:cNvPr id="12" name="Text Placeholder 7">
            <a:extLst>
              <a:ext uri="{FF2B5EF4-FFF2-40B4-BE49-F238E27FC236}">
                <a16:creationId xmlns:a16="http://schemas.microsoft.com/office/drawing/2014/main" id="{BB601093-4008-3EE1-67E3-1D0ACB55A8A0}"/>
              </a:ext>
            </a:extLst>
          </p:cNvPr>
          <p:cNvSpPr txBox="1">
            <a:spLocks/>
          </p:cNvSpPr>
          <p:nvPr/>
        </p:nvSpPr>
        <p:spPr>
          <a:xfrm>
            <a:off x="839787" y="4256014"/>
            <a:ext cx="11216461" cy="823912"/>
          </a:xfrm>
          <a:prstGeom prst="rect">
            <a:avLst/>
          </a:prstGeom>
        </p:spPr>
        <p:txBody>
          <a:bodyPr vert="horz" lIns="91440" tIns="45720" rIns="91440" bIns="45720" rtlCol="0" anchor="b">
            <a:noAutofit/>
          </a:bodyPr>
          <a:lstStyle>
            <a:lvl1pPr marL="228600" indent="-228600">
              <a:lnSpc>
                <a:spcPct val="110000"/>
              </a:lnSpc>
              <a:spcBef>
                <a:spcPts val="1000"/>
              </a:spcBef>
              <a:buFont typeface="Arial" panose="020B0604020202020204" pitchFamily="34" charset="0"/>
              <a:buChar char="•"/>
              <a:defRPr sz="2700" b="0">
                <a:solidFill>
                  <a:schemeClr val="bg1"/>
                </a:solidFill>
                <a:latin typeface="Open Sans" pitchFamily="2" charset="0"/>
                <a:cs typeface="Open Sans" pitchFamily="2" charset="0"/>
              </a:defRPr>
            </a:lvl1pPr>
            <a:lvl2pPr indent="0">
              <a:lnSpc>
                <a:spcPct val="90000"/>
              </a:lnSpc>
              <a:spcBef>
                <a:spcPts val="500"/>
              </a:spcBef>
              <a:buFont typeface="Arial" panose="020B0604020202020204" pitchFamily="34" charset="0"/>
              <a:buNone/>
              <a:defRPr sz="2000" b="1">
                <a:solidFill>
                  <a:schemeClr val="bg1"/>
                </a:solidFill>
                <a:latin typeface="Open Sans" pitchFamily="2" charset="0"/>
                <a:cs typeface="Open Sans" pitchFamily="2" charset="0"/>
              </a:defRPr>
            </a:lvl2pPr>
            <a:lvl3pPr indent="0">
              <a:lnSpc>
                <a:spcPct val="90000"/>
              </a:lnSpc>
              <a:spcBef>
                <a:spcPts val="500"/>
              </a:spcBef>
              <a:buFont typeface="Arial" panose="020B0604020202020204" pitchFamily="34" charset="0"/>
              <a:buNone/>
              <a:defRPr b="1">
                <a:solidFill>
                  <a:schemeClr val="bg1"/>
                </a:solidFill>
                <a:latin typeface="Open Sans" pitchFamily="2" charset="0"/>
                <a:cs typeface="Open Sans" pitchFamily="2" charset="0"/>
              </a:defRPr>
            </a:lvl3pPr>
            <a:lvl4pPr indent="0">
              <a:lnSpc>
                <a:spcPct val="90000"/>
              </a:lnSpc>
              <a:spcBef>
                <a:spcPts val="500"/>
              </a:spcBef>
              <a:buFont typeface="Arial" panose="020B0604020202020204" pitchFamily="34" charset="0"/>
              <a:buNone/>
              <a:defRPr sz="1600" b="1">
                <a:solidFill>
                  <a:schemeClr val="bg1"/>
                </a:solidFill>
                <a:latin typeface="Open Sans" pitchFamily="2" charset="0"/>
                <a:cs typeface="Open Sans" pitchFamily="2" charset="0"/>
              </a:defRPr>
            </a:lvl4pPr>
            <a:lvl5pPr indent="0">
              <a:lnSpc>
                <a:spcPct val="90000"/>
              </a:lnSpc>
              <a:spcBef>
                <a:spcPts val="500"/>
              </a:spcBef>
              <a:buFont typeface="Arial" panose="020B0604020202020204" pitchFamily="34" charset="0"/>
              <a:buNone/>
              <a:defRPr sz="1600" b="1">
                <a:solidFill>
                  <a:schemeClr val="bg1"/>
                </a:solidFill>
                <a:latin typeface="Open Sans" pitchFamily="2" charset="0"/>
                <a:cs typeface="Open Sans" pitchFamily="2" charset="0"/>
              </a:defRPr>
            </a:lvl5pPr>
            <a:lvl6pPr indent="0">
              <a:lnSpc>
                <a:spcPct val="90000"/>
              </a:lnSpc>
              <a:spcBef>
                <a:spcPts val="500"/>
              </a:spcBef>
              <a:buFont typeface="Arial" panose="020B0604020202020204" pitchFamily="34" charset="0"/>
              <a:buNone/>
              <a:defRPr sz="1600" b="1"/>
            </a:lvl6pPr>
            <a:lvl7pPr indent="0">
              <a:lnSpc>
                <a:spcPct val="90000"/>
              </a:lnSpc>
              <a:spcBef>
                <a:spcPts val="500"/>
              </a:spcBef>
              <a:buFont typeface="Arial" panose="020B0604020202020204" pitchFamily="34" charset="0"/>
              <a:buNone/>
              <a:defRPr sz="1600" b="1"/>
            </a:lvl7pPr>
            <a:lvl8pPr indent="0">
              <a:lnSpc>
                <a:spcPct val="90000"/>
              </a:lnSpc>
              <a:spcBef>
                <a:spcPts val="500"/>
              </a:spcBef>
              <a:buFont typeface="Arial" panose="020B0604020202020204" pitchFamily="34" charset="0"/>
              <a:buNone/>
              <a:defRPr sz="1600" b="1"/>
            </a:lvl8pPr>
            <a:lvl9pPr indent="0">
              <a:lnSpc>
                <a:spcPct val="90000"/>
              </a:lnSpc>
              <a:spcBef>
                <a:spcPts val="500"/>
              </a:spcBef>
              <a:buFont typeface="Arial" panose="020B0604020202020204" pitchFamily="34" charset="0"/>
              <a:buNone/>
              <a:defRPr sz="1600" b="1"/>
            </a:lvl9pPr>
          </a:lstStyle>
          <a:p>
            <a:r>
              <a:rPr lang="en-US" sz="1800"/>
              <a:t>Makes the review process much easier since the team doesn’t have to download the branch locally every time</a:t>
            </a:r>
          </a:p>
          <a:p>
            <a:r>
              <a:rPr lang="en-US" sz="1800"/>
              <a:t>GitHub Action excludes the deployment slot after the pull request is merged or closed</a:t>
            </a:r>
          </a:p>
        </p:txBody>
      </p:sp>
      <p:pic>
        <p:nvPicPr>
          <p:cNvPr id="15" name="Picture 14" descr="Screenshot of the workflows we have on our repo">
            <a:extLst>
              <a:ext uri="{FF2B5EF4-FFF2-40B4-BE49-F238E27FC236}">
                <a16:creationId xmlns:a16="http://schemas.microsoft.com/office/drawing/2014/main" id="{D7EE4424-FB64-CB0E-6001-F945EDF4BE3E}"/>
              </a:ext>
            </a:extLst>
          </p:cNvPr>
          <p:cNvPicPr>
            <a:picLocks noChangeAspect="1"/>
          </p:cNvPicPr>
          <p:nvPr/>
        </p:nvPicPr>
        <p:blipFill>
          <a:blip r:embed="rId4"/>
          <a:stretch>
            <a:fillRect/>
          </a:stretch>
        </p:blipFill>
        <p:spPr>
          <a:xfrm>
            <a:off x="1850043" y="5116592"/>
            <a:ext cx="2330117" cy="1349428"/>
          </a:xfrm>
          <a:prstGeom prst="rect">
            <a:avLst/>
          </a:prstGeom>
        </p:spPr>
      </p:pic>
    </p:spTree>
    <p:extLst>
      <p:ext uri="{BB962C8B-B14F-4D97-AF65-F5344CB8AC3E}">
        <p14:creationId xmlns:p14="http://schemas.microsoft.com/office/powerpoint/2010/main" val="4251263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3F55F-6D5C-4732-83B6-C3EB2C03C367}"/>
              </a:ext>
            </a:extLst>
          </p:cNvPr>
          <p:cNvSpPr>
            <a:spLocks noGrp="1"/>
          </p:cNvSpPr>
          <p:nvPr>
            <p:ph type="title"/>
          </p:nvPr>
        </p:nvSpPr>
        <p:spPr/>
        <p:txBody>
          <a:bodyPr/>
          <a:lstStyle/>
          <a:p>
            <a:r>
              <a:rPr lang="en-US"/>
              <a:t>Azure App Insights</a:t>
            </a:r>
          </a:p>
        </p:txBody>
      </p:sp>
      <p:sp>
        <p:nvSpPr>
          <p:cNvPr id="4" name="Footer Placeholder 3">
            <a:extLst>
              <a:ext uri="{FF2B5EF4-FFF2-40B4-BE49-F238E27FC236}">
                <a16:creationId xmlns:a16="http://schemas.microsoft.com/office/drawing/2014/main" id="{6D492F3D-1FB8-41F2-B1DA-4534A46C20AD}"/>
              </a:ext>
            </a:extLst>
          </p:cNvPr>
          <p:cNvSpPr>
            <a:spLocks noGrp="1"/>
          </p:cNvSpPr>
          <p:nvPr>
            <p:ph type="ftr" sz="quarter" idx="11"/>
          </p:nvPr>
        </p:nvSpPr>
        <p:spPr>
          <a:xfrm>
            <a:off x="7971692" y="6356349"/>
            <a:ext cx="4114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@mairacw</a:t>
            </a:r>
          </a:p>
        </p:txBody>
      </p:sp>
      <p:graphicFrame>
        <p:nvGraphicFramePr>
          <p:cNvPr id="3" name="Chart 2" descr="Chart showing number of exceptions decreasing over time  from 6.34K in Oct/21 to 342 in Sep/22">
            <a:extLst>
              <a:ext uri="{FF2B5EF4-FFF2-40B4-BE49-F238E27FC236}">
                <a16:creationId xmlns:a16="http://schemas.microsoft.com/office/drawing/2014/main" id="{092732C6-E114-4F98-B25F-F0FB196EA380}"/>
              </a:ext>
              <a:ext uri="{147F2762-F138-4A5C-976F-8EAC2B608ADB}">
                <a16:predDERef xmlns:a16="http://schemas.microsoft.com/office/drawing/2014/main" pred="{6786774C-B064-418B-B097-A8FA2C508874}"/>
              </a:ext>
            </a:extLst>
          </p:cNvPr>
          <p:cNvGraphicFramePr>
            <a:graphicFrameLocks/>
          </p:cNvGraphicFramePr>
          <p:nvPr>
            <p:extLst>
              <p:ext uri="{D42A27DB-BD31-4B8C-83A1-F6EECF244321}">
                <p14:modId xmlns:p14="http://schemas.microsoft.com/office/powerpoint/2010/main" val="4059055508"/>
              </p:ext>
            </p:extLst>
          </p:nvPr>
        </p:nvGraphicFramePr>
        <p:xfrm>
          <a:off x="924339" y="1649895"/>
          <a:ext cx="9940096" cy="44802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675383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16</TotalTime>
  <Words>712</Words>
  <Application>Microsoft Office PowerPoint</Application>
  <PresentationFormat>Widescreen</PresentationFormat>
  <Paragraphs>115</Paragraphs>
  <Slides>20</Slides>
  <Notes>15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Calibri</vt:lpstr>
      <vt:lpstr>Cascadia Code PL</vt:lpstr>
      <vt:lpstr>Consolas</vt:lpstr>
      <vt:lpstr>Open Sans</vt:lpstr>
      <vt:lpstr>Open Sans Light</vt:lpstr>
      <vt:lpstr>Open Sans SemiBold</vt:lpstr>
      <vt:lpstr>Segoe UI</vt:lpstr>
      <vt:lpstr>Segoe UI Semibold</vt:lpstr>
      <vt:lpstr>Segoe UI Semilight</vt:lpstr>
      <vt:lpstr>Space Grotesk Medium</vt:lpstr>
      <vt:lpstr>Wingdings</vt:lpstr>
      <vt:lpstr>Office Theme</vt:lpstr>
      <vt:lpstr>PowerPoint Presentation</vt:lpstr>
      <vt:lpstr>Using .NET to build the .NET website</vt:lpstr>
      <vt:lpstr>.NET website architecture and DevOps</vt:lpstr>
      <vt:lpstr>dotnet.microsoft.com</vt:lpstr>
      <vt:lpstr>Monthly metrics</vt:lpstr>
      <vt:lpstr>Architecture</vt:lpstr>
      <vt:lpstr>Pipelines</vt:lpstr>
      <vt:lpstr>Preview Pull requests site</vt:lpstr>
      <vt:lpstr>Azure App Insights</vt:lpstr>
      <vt:lpstr>PowerPoint Presentation</vt:lpstr>
      <vt:lpstr>PowerPoint Presentation</vt:lpstr>
      <vt:lpstr>Exploring some .NET website additions</vt:lpstr>
      <vt:lpstr>PowerPoint Presentation</vt:lpstr>
      <vt:lpstr>.NET Live TV Requirements</vt:lpstr>
      <vt:lpstr>.NET Live TV Architecture</vt:lpstr>
      <vt:lpstr>Community page features</vt:lpstr>
      <vt:lpstr>Website localization</vt:lpstr>
      <vt:lpstr>Website localization process</vt:lpstr>
      <vt:lpstr>Website redesign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Dickey (Kforce)</dc:creator>
  <cp:lastModifiedBy>Maira Wenzel</cp:lastModifiedBy>
  <cp:revision>2</cp:revision>
  <dcterms:created xsi:type="dcterms:W3CDTF">2022-10-11T15:09:05Z</dcterms:created>
  <dcterms:modified xsi:type="dcterms:W3CDTF">2022-11-17T19:35:43Z</dcterms:modified>
</cp:coreProperties>
</file>

<file path=docProps/thumbnail.jpeg>
</file>